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7"/>
  </p:notes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5" r:id="rId17"/>
    <p:sldId id="271" r:id="rId18"/>
    <p:sldId id="272" r:id="rId19"/>
    <p:sldId id="276" r:id="rId20"/>
    <p:sldId id="273" r:id="rId21"/>
    <p:sldId id="274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10" r:id="rId48"/>
    <p:sldId id="302" r:id="rId49"/>
    <p:sldId id="303" r:id="rId50"/>
    <p:sldId id="304" r:id="rId51"/>
    <p:sldId id="305" r:id="rId52"/>
    <p:sldId id="306" r:id="rId53"/>
    <p:sldId id="311" r:id="rId54"/>
    <p:sldId id="307" r:id="rId55"/>
    <p:sldId id="308" r:id="rId56"/>
    <p:sldId id="309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DBB1A7-971E-4C79-9B47-BAEC59EA97AC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5152A-D024-4000-95A1-E15F12FFE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793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56AB3EA-F583-474B-8F57-0B47AA3EACAE}" type="slidenum">
              <a:rPr lang="en-US" altLang="en-US" sz="1200"/>
              <a:pPr/>
              <a:t>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8738574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38C6759-9C70-4819-B718-9FAEA3974564}" type="slidenum">
              <a:rPr lang="en-US" altLang="en-US" sz="1200"/>
              <a:pPr/>
              <a:t>14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104491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8E4892E-BBEB-48FF-9B5E-2B8C41DCBC5D}" type="slidenum">
              <a:rPr lang="en-US" altLang="en-US" sz="1200"/>
              <a:pPr/>
              <a:t>15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5402315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6477C1C-D5D2-4679-ABDD-189372E1FB07}" type="slidenum">
              <a:rPr lang="en-US" altLang="en-US" sz="1200"/>
              <a:pPr/>
              <a:t>17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9346806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E088709-7B1C-4CDA-9F74-2E3329D4203D}" type="slidenum">
              <a:rPr lang="en-US" altLang="en-US" sz="1200"/>
              <a:pPr/>
              <a:t>18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744031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868C478-2EAF-40AB-B6F6-DC42171A3C5C}" type="slidenum">
              <a:rPr lang="en-US" altLang="en-US" sz="1200"/>
              <a:pPr/>
              <a:t>20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4310295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6E3284E-937C-4B30-A5D9-2EF664C75AE1}" type="slidenum">
              <a:rPr lang="en-US" altLang="en-US" sz="1200"/>
              <a:pPr/>
              <a:t>21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2520485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8C121A4-1C5C-4665-81E2-D60FCD35E10D}" type="slidenum">
              <a:rPr lang="en-US" altLang="en-US" sz="1200"/>
              <a:pPr/>
              <a:t>22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3618264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AE374D8-BE26-4757-80E4-8FC1AAFB6882}" type="slidenum">
              <a:rPr lang="en-US" altLang="en-US" sz="1200"/>
              <a:pPr/>
              <a:t>23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33915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CDE7EFC-BC62-476B-82D0-B9F26B1653B2}" type="slidenum">
              <a:rPr lang="en-US" altLang="en-US" sz="1200"/>
              <a:pPr/>
              <a:t>24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1424202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8A2ABC0-6019-4AFE-912F-52416E8AFFA9}" type="slidenum">
              <a:rPr lang="en-US" altLang="en-US" sz="1200"/>
              <a:pPr/>
              <a:t>25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81153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E82105D-8719-446E-A552-795C0FA0AFBC}" type="slidenum">
              <a:rPr lang="en-US" altLang="en-US" sz="1200"/>
              <a:pPr/>
              <a:t>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1216145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40E66BC-5922-4A66-964C-4E8F26E6F0DA}" type="slidenum">
              <a:rPr lang="en-US" altLang="en-US" sz="1200"/>
              <a:pPr/>
              <a:t>26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8277669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A681039-C720-4DAE-9D01-79488E56CF06}" type="slidenum">
              <a:rPr lang="en-US" altLang="en-US" sz="1200"/>
              <a:pPr/>
              <a:t>27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266534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BA3F2A4-77FC-4710-A199-9801DD2F8A6C}" type="slidenum">
              <a:rPr lang="en-US" altLang="en-US" sz="1200"/>
              <a:pPr/>
              <a:t>28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8198565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E2AA9F7-4593-4F71-9670-C0BB5A62E314}" type="slidenum">
              <a:rPr lang="en-US" altLang="en-US" sz="1200"/>
              <a:pPr/>
              <a:t>29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1242432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AE8E334-3445-4043-BB5D-1E9A3C490E49}" type="slidenum">
              <a:rPr lang="en-US" altLang="en-US" sz="1200"/>
              <a:pPr/>
              <a:t>30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2356323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BDA938F-9825-4E09-9AF4-478676E79CEB}" type="slidenum">
              <a:rPr lang="en-US" altLang="en-US" sz="1200"/>
              <a:pPr/>
              <a:t>31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0177001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70262A6-A565-464B-9B62-162AED584C5B}" type="slidenum">
              <a:rPr lang="en-US" altLang="en-US" sz="1200"/>
              <a:pPr/>
              <a:t>32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3547561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5B358AE-B9DA-4FF3-90C2-0FB47DB7F819}" type="slidenum">
              <a:rPr lang="en-US" altLang="en-US" sz="1200"/>
              <a:pPr/>
              <a:t>33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3510147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33A9C74-5DBC-425A-B93E-27861366356E}" type="slidenum">
              <a:rPr lang="en-US" altLang="en-US" sz="1200"/>
              <a:pPr/>
              <a:t>34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2384159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E294A95-11DE-41F8-8796-83970AD1ECAD}" type="slidenum">
              <a:rPr lang="en-US" altLang="en-US" sz="1200"/>
              <a:pPr/>
              <a:t>35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44086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F85D7DF-2B42-4BB1-9894-0D91E93B24A2}" type="slidenum">
              <a:rPr lang="en-US" altLang="en-US" sz="1200"/>
              <a:pPr/>
              <a:t>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6072920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B1175BE-910B-4BF1-B832-67F0830B7E4C}" type="slidenum">
              <a:rPr lang="en-US" altLang="en-US" sz="1200"/>
              <a:pPr/>
              <a:t>36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0578778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BE0A534-5267-48E5-BA6D-05813A4F7E8A}" type="slidenum">
              <a:rPr lang="en-US" altLang="en-US" sz="1200"/>
              <a:pPr/>
              <a:t>37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4011550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B44C16F-D666-4A0D-9219-69C46F20F4C5}" type="slidenum">
              <a:rPr lang="en-US" altLang="en-US" sz="1200"/>
              <a:pPr/>
              <a:t>38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8285124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9E18475-AB4B-49CA-B118-5E0251F1848F}" type="slidenum">
              <a:rPr lang="en-US" altLang="en-US" sz="1200"/>
              <a:pPr/>
              <a:t>39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40655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14EBABB-8787-4BA5-9869-CFBE2412222A}" type="slidenum">
              <a:rPr lang="en-US" altLang="en-US" sz="1200"/>
              <a:pPr/>
              <a:t>40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7395200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534F7BC-AA8D-498F-9D14-EC4C2C5CA16E}" type="slidenum">
              <a:rPr lang="en-US" altLang="en-US" sz="1200"/>
              <a:pPr/>
              <a:t>41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00490635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ADB7233-5400-40BD-8D6E-D52491B3A01C}" type="slidenum">
              <a:rPr lang="en-US" altLang="en-US" sz="1200"/>
              <a:pPr/>
              <a:t>42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34228960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7B0C888-0F57-4218-AA8F-75AFE2926FF0}" type="slidenum">
              <a:rPr lang="en-US" altLang="en-US" sz="1200"/>
              <a:pPr/>
              <a:t>43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61385250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7FF126E-34A7-4BE9-A169-4DA09DEBDE15}" type="slidenum">
              <a:rPr lang="en-US" altLang="en-US" sz="1200"/>
              <a:pPr/>
              <a:t>44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14555884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B149D0C-4B5E-49B3-BF6A-6AF881DA1CAA}" type="slidenum">
              <a:rPr lang="en-US" altLang="en-US" sz="1200"/>
              <a:pPr/>
              <a:t>45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429437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6769201-F874-4ACF-8061-A3F5BD061607}" type="slidenum">
              <a:rPr lang="en-US" altLang="en-US" sz="1200"/>
              <a:pPr/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63827111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43375DE-B4AB-4346-BB57-A3251F0D44E3}" type="slidenum">
              <a:rPr lang="en-US" altLang="en-US" sz="1200"/>
              <a:pPr/>
              <a:t>46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17607550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EED32AD-0B82-4309-ABCE-E097D333AA6D}" type="slidenum">
              <a:rPr lang="en-US" altLang="en-US" sz="1200"/>
              <a:pPr/>
              <a:t>48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52796821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2C2AE1C-BC16-4DA3-973F-C5D54A3E0CC2}" type="slidenum">
              <a:rPr lang="en-US" altLang="en-US" sz="1200"/>
              <a:pPr/>
              <a:t>49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4431093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31917C3-7B28-4027-8958-626A714ACB69}" type="slidenum">
              <a:rPr lang="en-US" altLang="en-US" sz="1200"/>
              <a:pPr/>
              <a:t>50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54587937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507B3D5-BC07-4C61-B04A-F7B0D87B4FA5}" type="slidenum">
              <a:rPr lang="en-US" altLang="en-US" sz="1200"/>
              <a:pPr/>
              <a:t>51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96705342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7C7D608-9F89-4533-9789-03CED8E26116}" type="slidenum">
              <a:rPr lang="en-US" altLang="en-US" sz="1200"/>
              <a:pPr/>
              <a:t>52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70617308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F38F7C2-433E-42CB-B2C3-0971C3B9B83B}" type="slidenum">
              <a:rPr lang="en-US" altLang="en-US" sz="1200"/>
              <a:pPr/>
              <a:t>54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92411649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7BD71D2-55B7-4D0A-999F-3E6AE4FFBBB3}" type="slidenum">
              <a:rPr lang="en-US" altLang="en-US" sz="1200"/>
              <a:pPr/>
              <a:t>55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83771513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77BBB38-50EE-4DD3-9769-5EAF5414119F}" type="slidenum">
              <a:rPr lang="en-US" altLang="en-US" sz="1200"/>
              <a:pPr/>
              <a:t>56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94856800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5FAB4F5-1167-4123-BAC0-10E610B991DE}" type="slidenum">
              <a:rPr lang="en-US" altLang="en-US" sz="1200"/>
              <a:pPr/>
              <a:t>57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978610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4EA3FD8-8D58-444F-AD0B-71D74C7E7629}" type="slidenum">
              <a:rPr lang="en-US" altLang="en-US" sz="1200"/>
              <a:pPr/>
              <a:t>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84829095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2635581-14BF-4EF2-8E81-6D631E9606DD}" type="slidenum">
              <a:rPr lang="en-US" altLang="en-US" sz="1200"/>
              <a:pPr/>
              <a:t>58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65977841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330F1C6-DFA3-466D-8068-73318EAFB070}" type="slidenum">
              <a:rPr lang="en-US" altLang="en-US" sz="1200"/>
              <a:pPr/>
              <a:t>59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70321017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AA53796-29B9-43DB-B154-EC2C1876C9D9}" type="slidenum">
              <a:rPr lang="en-US" altLang="en-US" sz="1200"/>
              <a:pPr/>
              <a:t>62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66307100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F63B7A5-8BCF-4F23-A00F-5F7C64728257}" type="slidenum">
              <a:rPr lang="en-US" altLang="en-US" sz="1200"/>
              <a:pPr/>
              <a:t>65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34018515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5D2BFCB-B4E9-4DF4-95EC-F33720BB751D}" type="slidenum">
              <a:rPr lang="en-US" altLang="en-US" sz="1200"/>
              <a:pPr/>
              <a:t>66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78686792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C3E8037-CF22-4E26-97CF-B753349D798B}" type="slidenum">
              <a:rPr lang="en-US" altLang="en-US" sz="1200"/>
              <a:pPr/>
              <a:t>68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61178733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D057BDB-536B-4393-8090-646D811FF7C1}" type="slidenum">
              <a:rPr lang="en-US" altLang="en-US" sz="1200"/>
              <a:pPr/>
              <a:t>71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06701551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A247AC3-1CFC-496B-9CC5-7038FF07869C}" type="slidenum">
              <a:rPr lang="en-US" altLang="en-US" sz="1200"/>
              <a:pPr/>
              <a:t>72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38525612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01D361A-0392-454A-B48C-A0A142A7848F}" type="slidenum">
              <a:rPr lang="en-US" altLang="en-US" sz="1200"/>
              <a:pPr/>
              <a:t>73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23948089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5C69DA4-4BE4-425C-A6F1-7A85D6BEC6DC}" type="slidenum">
              <a:rPr lang="en-US" altLang="en-US" sz="1200"/>
              <a:pPr/>
              <a:t>74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713517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727B7A8-E1B0-4E51-A17F-112685590F76}" type="slidenum">
              <a:rPr lang="en-US" altLang="en-US" sz="1200"/>
              <a:pPr/>
              <a:t>10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1106831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37A6414-A848-417C-8CD6-B41F786D43EC}" type="slidenum">
              <a:rPr lang="en-US" altLang="en-US" sz="1200"/>
              <a:pPr/>
              <a:t>75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038267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2255660-0708-4C60-962F-0E3CB07100F6}" type="slidenum">
              <a:rPr lang="en-US" altLang="en-US" sz="1200"/>
              <a:pPr/>
              <a:t>76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56638415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7B7C9A5-D85A-49B0-9B48-9BFA8FD6DC42}" type="slidenum">
              <a:rPr lang="en-US" altLang="en-US" sz="1200"/>
              <a:pPr/>
              <a:t>79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89380538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6250C65-7DC2-40C2-A9A7-09BBCF90279E}" type="slidenum">
              <a:rPr lang="en-US" altLang="en-US" sz="1200"/>
              <a:pPr/>
              <a:t>80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84605781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FC04E6C-E688-4691-BBAA-38FF371E15CC}" type="slidenum">
              <a:rPr lang="en-US" altLang="en-US" sz="1200"/>
              <a:pPr/>
              <a:t>81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82487981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2FCD336-BDAB-4009-A7C9-B301A56D77F7}" type="slidenum">
              <a:rPr lang="en-US" altLang="en-US" sz="1200"/>
              <a:pPr/>
              <a:t>82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24413057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CBE4531-1357-46DC-A4E5-3C1075E09B50}" type="slidenum">
              <a:rPr lang="en-US" altLang="en-US" sz="1200"/>
              <a:pPr/>
              <a:t>83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91884533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E7C5FD8-E96F-4246-AAC1-82BD25FBD17F}" type="slidenum">
              <a:rPr lang="en-US" altLang="en-US" sz="1200"/>
              <a:pPr/>
              <a:t>84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91006403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C1722A0-2F5B-4A76-B630-7D3F30D696C6}" type="slidenum">
              <a:rPr lang="en-US" altLang="en-US" sz="1200"/>
              <a:pPr/>
              <a:t>85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0368837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498BEA0-B255-47A6-B874-1B1C63B73E4E}" type="slidenum">
              <a:rPr lang="en-US" altLang="en-US" sz="1200"/>
              <a:pPr/>
              <a:t>86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873661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AB4323E-D658-4840-8132-BABC5C6BC562}" type="slidenum">
              <a:rPr lang="en-US" altLang="en-US" sz="1200"/>
              <a:pPr/>
              <a:t>11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68135552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7F28148-AEF2-47CD-B6DC-E2E853FFCD4A}" type="slidenum">
              <a:rPr lang="en-US" altLang="en-US" sz="1200"/>
              <a:pPr/>
              <a:t>87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26405441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4D0D407-4F44-43AC-A324-4723D528F78A}" type="slidenum">
              <a:rPr lang="en-US" altLang="en-US" sz="1200"/>
              <a:pPr/>
              <a:t>88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84100098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1C3D49D-B611-48E5-8678-FA1EDCC50550}" type="slidenum">
              <a:rPr lang="en-US" altLang="en-US" sz="1200"/>
              <a:pPr/>
              <a:t>89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59196082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DFCBCFA-B523-47C3-9561-756394C78FB0}" type="slidenum">
              <a:rPr lang="en-US" altLang="en-US" sz="1200"/>
              <a:pPr/>
              <a:t>90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195560342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7511161-1778-41C7-8530-B7CDECE48399}" type="slidenum">
              <a:rPr lang="en-US" altLang="en-US" sz="1200"/>
              <a:pPr/>
              <a:t>91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430947296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5CF27DC-49F3-4021-B2D1-9BD6243D7C2C}" type="slidenum">
              <a:rPr lang="en-US" altLang="en-US" sz="1200"/>
              <a:pPr/>
              <a:t>92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296448723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28290BF-F9A1-4D41-8E9B-BFEE9CD1DCC7}" type="slidenum">
              <a:rPr lang="en-US" altLang="en-US" sz="1200"/>
              <a:pPr/>
              <a:t>93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473778368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AC89C9C-AC26-4318-BFED-C92647DB6209}" type="slidenum">
              <a:rPr lang="en-US" altLang="en-US" sz="1200"/>
              <a:pPr/>
              <a:t>94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954203206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6149865-4FFA-40BC-B0DE-BD471564C61B}" type="slidenum">
              <a:rPr lang="en-US" altLang="en-US" sz="1200"/>
              <a:pPr/>
              <a:t>95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51929479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fld id="{F3DEBBD1-BFEF-4261-82E9-C21A50F029C7}" type="slidenum">
              <a:rPr lang="en-US" altLang="en-US" sz="1200"/>
              <a:pPr eaLnBrk="1" hangingPunct="1"/>
              <a:t>96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547317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9449B00-F5C0-4A7F-8C85-68666B178DE2}" type="slidenum">
              <a:rPr lang="en-US" altLang="en-US" sz="1200"/>
              <a:pPr/>
              <a:t>12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997852631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fld id="{E9C2C58D-E503-40C6-8EC9-B8F2A958D9E6}" type="slidenum">
              <a:rPr lang="en-US" altLang="en-US" sz="1200"/>
              <a:pPr eaLnBrk="1" hangingPunct="1"/>
              <a:t>97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868603275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fld id="{68203F01-6CD2-4D02-A6EC-2D8ECB0E405E}" type="slidenum">
              <a:rPr lang="en-US" altLang="en-US" sz="1200"/>
              <a:pPr eaLnBrk="1" hangingPunct="1"/>
              <a:t>98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073659011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fld id="{AB94F387-EA37-408A-BA45-9B938E963336}" type="slidenum">
              <a:rPr lang="en-US" altLang="en-US" sz="1200"/>
              <a:pPr eaLnBrk="1" hangingPunct="1"/>
              <a:t>99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225512436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fld id="{7A82CE8A-4E88-477F-9B57-5CDAA734CFB6}" type="slidenum">
              <a:rPr lang="en-US" altLang="en-US" sz="1200"/>
              <a:pPr eaLnBrk="1" hangingPunct="1"/>
              <a:t>100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62279686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fld id="{DA996E99-E170-4910-AFFA-8730C8EDB356}" type="slidenum">
              <a:rPr lang="en-US" altLang="en-US" sz="1200"/>
              <a:pPr eaLnBrk="1" hangingPunct="1"/>
              <a:t>101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554529804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fld id="{C3C4B911-283C-40FB-A0C3-0D998EE907C5}" type="slidenum">
              <a:rPr lang="en-US" altLang="en-US" sz="1200"/>
              <a:pPr eaLnBrk="1" hangingPunct="1"/>
              <a:t>102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899544193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fld id="{1B39C5D0-C829-4CB4-A60C-AFBDF71D48A1}" type="slidenum">
              <a:rPr lang="en-US" altLang="en-US" sz="1200"/>
              <a:pPr eaLnBrk="1" hangingPunct="1"/>
              <a:t>103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255632662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fld id="{11026DE1-B559-49CE-9375-0A3A6ACFBFE2}" type="slidenum">
              <a:rPr lang="en-US" altLang="en-US" sz="1200"/>
              <a:pPr eaLnBrk="1" hangingPunct="1"/>
              <a:t>104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578253474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fld id="{9A67F49D-44CD-4FA8-99D4-0875FCA9E98B}" type="slidenum">
              <a:rPr lang="en-US" altLang="en-US" sz="1200"/>
              <a:pPr eaLnBrk="1" hangingPunct="1"/>
              <a:t>105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734956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C3C145F-2B99-4100-9B0E-C5D0AEF06B67}" type="slidenum">
              <a:rPr lang="en-US" altLang="en-US" sz="1200"/>
              <a:pPr/>
              <a:t>13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271497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35354-3EF7-4DE9-9B80-B26889978895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254A8-4250-47B0-B8D7-9FE327C90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507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35354-3EF7-4DE9-9B80-B26889978895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254A8-4250-47B0-B8D7-9FE327C90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453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35354-3EF7-4DE9-9B80-B26889978895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254A8-4250-47B0-B8D7-9FE327C90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757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352" y="228600"/>
            <a:ext cx="10687049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12800" y="1600200"/>
            <a:ext cx="51816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1816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511E48-B654-4493-82B6-5F6E95ADBA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6549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35354-3EF7-4DE9-9B80-B26889978895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254A8-4250-47B0-B8D7-9FE327C90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984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35354-3EF7-4DE9-9B80-B26889978895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254A8-4250-47B0-B8D7-9FE327C90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31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35354-3EF7-4DE9-9B80-B26889978895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254A8-4250-47B0-B8D7-9FE327C90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110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35354-3EF7-4DE9-9B80-B26889978895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254A8-4250-47B0-B8D7-9FE327C90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358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35354-3EF7-4DE9-9B80-B26889978895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254A8-4250-47B0-B8D7-9FE327C90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420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35354-3EF7-4DE9-9B80-B26889978895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254A8-4250-47B0-B8D7-9FE327C90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655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35354-3EF7-4DE9-9B80-B26889978895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254A8-4250-47B0-B8D7-9FE327C90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10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35354-3EF7-4DE9-9B80-B26889978895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254A8-4250-47B0-B8D7-9FE327C90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661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35354-3EF7-4DE9-9B80-B26889978895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254A8-4250-47B0-B8D7-9FE327C90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851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.bin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8756" y="199725"/>
            <a:ext cx="9144000" cy="2387600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latin typeface="Arial" charset="0"/>
              </a:rPr>
              <a:t>Chapter 12</a:t>
            </a:r>
            <a:br>
              <a:rPr lang="en-US" sz="4400" b="1" dirty="0" smtClean="0">
                <a:latin typeface="Arial" charset="0"/>
              </a:rPr>
            </a:br>
            <a:r>
              <a:rPr lang="en-US" sz="4400" b="1" dirty="0" smtClean="0">
                <a:latin typeface="Arial" charset="0"/>
              </a:rPr>
              <a:t/>
            </a:r>
            <a:br>
              <a:rPr lang="en-US" sz="4400" b="1" dirty="0" smtClean="0">
                <a:latin typeface="Arial" charset="0"/>
              </a:rPr>
            </a:br>
            <a:r>
              <a:rPr lang="en-US" sz="4400" b="1" dirty="0" smtClean="0">
                <a:latin typeface="Arial" charset="0"/>
              </a:rPr>
              <a:t>Food as Fuel—An Overview of Metabolism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745302"/>
            <a:ext cx="9144000" cy="3737876"/>
          </a:xfrm>
        </p:spPr>
        <p:txBody>
          <a:bodyPr>
            <a:normAutofit fontScale="92500" lnSpcReduction="20000"/>
          </a:bodyPr>
          <a:lstStyle/>
          <a:p>
            <a:pPr marL="685800" indent="-685800" algn="l">
              <a:spcAft>
                <a:spcPts val="1200"/>
              </a:spcAft>
              <a:tabLst>
                <a:tab pos="796925" algn="l"/>
              </a:tabLst>
            </a:pPr>
            <a:r>
              <a:rPr lang="en-US" dirty="0" smtClean="0">
                <a:ea typeface="MS PGothic" charset="0"/>
                <a:cs typeface="MS PGothic" charset="0"/>
              </a:rPr>
              <a:t>How </a:t>
            </a:r>
            <a:r>
              <a:rPr lang="en-US" dirty="0">
                <a:ea typeface="MS PGothic" charset="0"/>
                <a:cs typeface="MS PGothic" charset="0"/>
              </a:rPr>
              <a:t>Metabolism Works</a:t>
            </a:r>
          </a:p>
          <a:p>
            <a:pPr marL="685800" indent="-685800" algn="l">
              <a:spcAft>
                <a:spcPts val="1200"/>
              </a:spcAft>
              <a:tabLst>
                <a:tab pos="796925" algn="l"/>
              </a:tabLst>
            </a:pPr>
            <a:r>
              <a:rPr lang="en-US" dirty="0" smtClean="0">
                <a:ea typeface="MS PGothic" charset="0"/>
                <a:cs typeface="MS PGothic" charset="0"/>
              </a:rPr>
              <a:t>Metabolically </a:t>
            </a:r>
            <a:r>
              <a:rPr lang="en-US" dirty="0">
                <a:ea typeface="MS PGothic" charset="0"/>
                <a:cs typeface="MS PGothic" charset="0"/>
              </a:rPr>
              <a:t>Relevant </a:t>
            </a:r>
            <a:r>
              <a:rPr lang="en-US" dirty="0" smtClean="0">
                <a:ea typeface="MS PGothic" charset="0"/>
                <a:cs typeface="MS PGothic" charset="0"/>
              </a:rPr>
              <a:t>Nucleotides</a:t>
            </a:r>
          </a:p>
          <a:p>
            <a:pPr marL="685800" indent="-685800" algn="l">
              <a:spcAft>
                <a:spcPts val="1200"/>
              </a:spcAft>
              <a:tabLst>
                <a:tab pos="796925" algn="l"/>
              </a:tabLst>
            </a:pPr>
            <a:r>
              <a:rPr lang="en-US" dirty="0" smtClean="0">
                <a:ea typeface="MS PGothic" charset="0"/>
                <a:cs typeface="MS PGothic" charset="0"/>
              </a:rPr>
              <a:t>Digestion—From </a:t>
            </a:r>
            <a:r>
              <a:rPr lang="en-US" dirty="0">
                <a:ea typeface="MS PGothic" charset="0"/>
                <a:cs typeface="MS PGothic" charset="0"/>
              </a:rPr>
              <a:t>Food Molecules to </a:t>
            </a:r>
            <a:r>
              <a:rPr lang="en-US" dirty="0" smtClean="0">
                <a:ea typeface="MS PGothic" charset="0"/>
                <a:cs typeface="MS PGothic" charset="0"/>
              </a:rPr>
              <a:t>Hydrolysis Products</a:t>
            </a:r>
          </a:p>
          <a:p>
            <a:pPr marL="685800" indent="-685800" algn="l">
              <a:spcAft>
                <a:spcPts val="1200"/>
              </a:spcAft>
              <a:tabLst>
                <a:tab pos="796925" algn="l"/>
              </a:tabLst>
            </a:pPr>
            <a:r>
              <a:rPr lang="en-US" dirty="0" smtClean="0">
                <a:ea typeface="MS PGothic" charset="0"/>
                <a:cs typeface="MS PGothic" charset="0"/>
              </a:rPr>
              <a:t>Glycolysis—From </a:t>
            </a:r>
            <a:r>
              <a:rPr lang="en-US" dirty="0">
                <a:ea typeface="MS PGothic" charset="0"/>
                <a:cs typeface="MS PGothic" charset="0"/>
              </a:rPr>
              <a:t>Hydrolysis Products to </a:t>
            </a:r>
            <a:r>
              <a:rPr lang="en-US" dirty="0" smtClean="0">
                <a:ea typeface="MS PGothic" charset="0"/>
                <a:cs typeface="MS PGothic" charset="0"/>
              </a:rPr>
              <a:t>Common Metabolites </a:t>
            </a:r>
          </a:p>
          <a:p>
            <a:pPr marL="685800" indent="-685800" algn="l">
              <a:spcAft>
                <a:spcPts val="1200"/>
              </a:spcAft>
              <a:tabLst>
                <a:tab pos="796925" algn="l"/>
              </a:tabLst>
            </a:pPr>
            <a:r>
              <a:rPr lang="en-US" dirty="0" smtClean="0">
                <a:ea typeface="MS PGothic" charset="0"/>
                <a:cs typeface="MS PGothic" charset="0"/>
              </a:rPr>
              <a:t>The </a:t>
            </a:r>
            <a:r>
              <a:rPr lang="en-US" dirty="0">
                <a:ea typeface="MS PGothic" charset="0"/>
                <a:cs typeface="MS PGothic" charset="0"/>
              </a:rPr>
              <a:t>Citric Acid Cycle—Central </a:t>
            </a:r>
            <a:r>
              <a:rPr lang="en-US" dirty="0" smtClean="0">
                <a:ea typeface="MS PGothic" charset="0"/>
                <a:cs typeface="MS PGothic" charset="0"/>
              </a:rPr>
              <a:t>Processing</a:t>
            </a:r>
          </a:p>
          <a:p>
            <a:pPr marL="685800" indent="-685800" algn="l">
              <a:spcAft>
                <a:spcPts val="1200"/>
              </a:spcAft>
              <a:tabLst>
                <a:tab pos="796925" algn="l"/>
              </a:tabLst>
            </a:pPr>
            <a:r>
              <a:rPr lang="en-US" dirty="0" smtClean="0">
                <a:ea typeface="MS PGothic" charset="0"/>
                <a:cs typeface="MS PGothic" charset="0"/>
              </a:rPr>
              <a:t>Electron </a:t>
            </a:r>
            <a:r>
              <a:rPr lang="en-US" dirty="0">
                <a:ea typeface="MS PGothic" charset="0"/>
                <a:cs typeface="MS PGothic" charset="0"/>
              </a:rPr>
              <a:t>Transport and Oxidative </a:t>
            </a:r>
            <a:r>
              <a:rPr lang="en-US" dirty="0" smtClean="0">
                <a:ea typeface="MS PGothic" charset="0"/>
                <a:cs typeface="MS PGothic" charset="0"/>
              </a:rPr>
              <a:t>Phosphorylation</a:t>
            </a:r>
            <a:endParaRPr lang="en-US" baseline="-25000" dirty="0" smtClean="0">
              <a:ea typeface="MS PGothic" charset="0"/>
              <a:cs typeface="MS PGothic" charset="0"/>
            </a:endParaRPr>
          </a:p>
          <a:p>
            <a:pPr marL="685800" indent="-685800" algn="l">
              <a:spcAft>
                <a:spcPts val="1200"/>
              </a:spcAft>
              <a:tabLst>
                <a:tab pos="796925" algn="l"/>
              </a:tabLst>
            </a:pPr>
            <a:r>
              <a:rPr lang="en-US" dirty="0" smtClean="0">
                <a:ea typeface="MS PGothic" charset="0"/>
                <a:cs typeface="MS PGothic" charset="0"/>
              </a:rPr>
              <a:t>ATP </a:t>
            </a:r>
            <a:r>
              <a:rPr lang="en-US" dirty="0">
                <a:ea typeface="MS PGothic" charset="0"/>
                <a:cs typeface="MS PGothic" charset="0"/>
              </a:rPr>
              <a:t>Production </a:t>
            </a:r>
            <a:endParaRPr lang="en-US" dirty="0" smtClean="0">
              <a:ea typeface="MS PGothic" charset="0"/>
              <a:cs typeface="MS PGothic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763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17675" y="228600"/>
            <a:ext cx="8153400" cy="990600"/>
          </a:xfrm>
        </p:spPr>
        <p:txBody>
          <a:bodyPr/>
          <a:lstStyle/>
          <a:p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Solution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057400" y="1676401"/>
            <a:ext cx="7772400" cy="4456113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Classify each of the following as ATP or ADP + P</a:t>
            </a:r>
            <a:r>
              <a:rPr lang="en-US" altLang="en-US" sz="2400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</a:t>
            </a: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A.  used in anabolic reactions 			</a:t>
            </a:r>
            <a:r>
              <a:rPr lang="en-US" altLang="en-US" sz="2400" b="1">
                <a:solidFill>
                  <a:srgbClr val="227A8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ATP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B.  the energy-storage molecule			</a:t>
            </a:r>
            <a:r>
              <a:rPr lang="en-US" altLang="en-US" sz="2400" b="1">
                <a:solidFill>
                  <a:srgbClr val="227A8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ATP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C.  coupled with energy-requiring reactions		</a:t>
            </a:r>
            <a:r>
              <a:rPr lang="en-US" altLang="en-US" sz="2400" b="1">
                <a:solidFill>
                  <a:srgbClr val="227A8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ATP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D.  hydrolysis products </a:t>
            </a:r>
            <a:r>
              <a:rPr lang="en-US" altLang="en-US" sz="32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			      </a:t>
            </a:r>
            <a:r>
              <a:rPr lang="en-US" altLang="en-US" sz="2400" b="1">
                <a:solidFill>
                  <a:srgbClr val="227A8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ADP + P</a:t>
            </a:r>
            <a:r>
              <a:rPr lang="en-US" altLang="en-US" sz="2400" b="1" baseline="-25000">
                <a:solidFill>
                  <a:srgbClr val="227A8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i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7410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71A52AB5-3435-40E6-B718-EF4C8FA57BA3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10</a:t>
            </a:fld>
            <a:endParaRPr lang="en-US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6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>
          <a:xfrm>
            <a:off x="1717675" y="228600"/>
            <a:ext cx="8153400" cy="990600"/>
          </a:xfrm>
        </p:spPr>
        <p:txBody>
          <a:bodyPr/>
          <a:lstStyle/>
          <a:p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Reaction 3 of </a:t>
            </a:r>
            <a:r>
              <a:rPr lang="en-US" altLang="en-US" sz="3600" b="1" i="1">
                <a:latin typeface="Symbol" panose="05050102010706020507" pitchFamily="18" charset="2"/>
                <a:ea typeface="ＭＳ Ｐゴシック" panose="020B0600070205080204" pitchFamily="34" charset="-128"/>
              </a:rPr>
              <a:t>b</a:t>
            </a:r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-Oxidation Cycle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09800" y="1676401"/>
            <a:ext cx="7543800" cy="4456113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4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Reaction 3 Oxidation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−OH on the β carbon is oxidized by NAD</a:t>
            </a:r>
            <a:r>
              <a:rPr lang="en-US" altLang="en-US" sz="2400" baseline="30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+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forming a β ketone and NADH + H</a:t>
            </a:r>
            <a:r>
              <a:rPr lang="en-US" altLang="en-US" sz="2400" baseline="30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+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4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051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fld id="{885851C9-FD18-475E-BE80-46924C0618AB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100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62468" name="Text Box 9"/>
          <p:cNvSpPr txBox="1">
            <a:spLocks noChangeArrowheads="1"/>
          </p:cNvSpPr>
          <p:nvPr/>
        </p:nvSpPr>
        <p:spPr bwMode="auto">
          <a:xfrm>
            <a:off x="7772400" y="16764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2469" name="Rectangle 13"/>
          <p:cNvSpPr>
            <a:spLocks noChangeArrowheads="1"/>
          </p:cNvSpPr>
          <p:nvPr/>
        </p:nvSpPr>
        <p:spPr bwMode="auto">
          <a:xfrm>
            <a:off x="7467600" y="5334000"/>
            <a:ext cx="2286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224471292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>
          <a:xfrm>
            <a:off x="1717675" y="228600"/>
            <a:ext cx="8153400" cy="990600"/>
          </a:xfrm>
        </p:spPr>
        <p:txBody>
          <a:bodyPr/>
          <a:lstStyle/>
          <a:p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Reactions 3 of </a:t>
            </a:r>
            <a:r>
              <a:rPr lang="en-US" altLang="en-US" sz="3600" b="1" i="1">
                <a:latin typeface="Symbol" panose="05050102010706020507" pitchFamily="18" charset="2"/>
                <a:ea typeface="ＭＳ Ｐゴシック" panose="020B0600070205080204" pitchFamily="34" charset="-128"/>
              </a:rPr>
              <a:t>b</a:t>
            </a:r>
            <a:r>
              <a:rPr lang="en-US" altLang="en-US" sz="36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-</a:t>
            </a:r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Oxidation Cycle</a:t>
            </a:r>
          </a:p>
        </p:txBody>
      </p:sp>
      <p:sp>
        <p:nvSpPr>
          <p:cNvPr id="2051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fld id="{2FF799B2-7DF6-49BE-9A78-11A7D6A1F14F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101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64516" name="Text Box 9"/>
          <p:cNvSpPr txBox="1">
            <a:spLocks noChangeArrowheads="1"/>
          </p:cNvSpPr>
          <p:nvPr/>
        </p:nvSpPr>
        <p:spPr bwMode="auto">
          <a:xfrm>
            <a:off x="7772400" y="16764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4517" name="Rectangle 13"/>
          <p:cNvSpPr>
            <a:spLocks noChangeArrowheads="1"/>
          </p:cNvSpPr>
          <p:nvPr/>
        </p:nvSpPr>
        <p:spPr bwMode="auto">
          <a:xfrm>
            <a:off x="7467600" y="5334000"/>
            <a:ext cx="2286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endParaRPr lang="en-US" altLang="en-US" sz="1800"/>
          </a:p>
        </p:txBody>
      </p:sp>
      <p:pic>
        <p:nvPicPr>
          <p:cNvPr id="64520" name="Picture 1032" descr="18_15_Figure_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541" y="1977081"/>
            <a:ext cx="8395534" cy="237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16425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1717675" y="228600"/>
            <a:ext cx="8153400" cy="990600"/>
          </a:xfrm>
        </p:spPr>
        <p:txBody>
          <a:bodyPr/>
          <a:lstStyle/>
          <a:p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Reaction 4 of </a:t>
            </a:r>
            <a:r>
              <a:rPr lang="en-US" altLang="en-US" sz="3600" b="1" i="1">
                <a:latin typeface="Symbol" panose="05050102010706020507" pitchFamily="18" charset="2"/>
                <a:ea typeface="ＭＳ Ｐゴシック" panose="020B0600070205080204" pitchFamily="34" charset="-128"/>
              </a:rPr>
              <a:t>b</a:t>
            </a:r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-Oxidation Cycle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09800" y="1676401"/>
            <a:ext cx="7543800" cy="4456113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en-US" altLang="en-US" sz="24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Reaction 4 Cleavage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C</a:t>
            </a:r>
            <a:r>
              <a:rPr lang="en-US" altLang="en-US" sz="2400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α</a:t>
            </a: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—C</a:t>
            </a:r>
            <a:r>
              <a:rPr lang="en-US" altLang="en-US" sz="2400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β</a:t>
            </a: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is cleaved to yield acetyl CoA and a shorter (8C) fatty acyl CoA. The process is repeated until the fatty acid is completely broken down.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4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051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fld id="{7564145B-1E06-44F3-B73A-20106C0C29EF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102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66564" name="Text Box 9"/>
          <p:cNvSpPr txBox="1">
            <a:spLocks noChangeArrowheads="1"/>
          </p:cNvSpPr>
          <p:nvPr/>
        </p:nvSpPr>
        <p:spPr bwMode="auto">
          <a:xfrm>
            <a:off x="7772400" y="16764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6565" name="Rectangle 13"/>
          <p:cNvSpPr>
            <a:spLocks noChangeArrowheads="1"/>
          </p:cNvSpPr>
          <p:nvPr/>
        </p:nvSpPr>
        <p:spPr bwMode="auto">
          <a:xfrm>
            <a:off x="7467600" y="5334000"/>
            <a:ext cx="2286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234997758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>
          <a:xfrm>
            <a:off x="1717675" y="228600"/>
            <a:ext cx="8153400" cy="990600"/>
          </a:xfrm>
        </p:spPr>
        <p:txBody>
          <a:bodyPr/>
          <a:lstStyle/>
          <a:p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Reaction 4 of </a:t>
            </a:r>
            <a:r>
              <a:rPr lang="en-US" altLang="en-US" sz="3600" b="1" i="1">
                <a:latin typeface="Symbol" panose="05050102010706020507" pitchFamily="18" charset="2"/>
                <a:ea typeface="ＭＳ Ｐゴシック" panose="020B0600070205080204" pitchFamily="34" charset="-128"/>
              </a:rPr>
              <a:t>b</a:t>
            </a:r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-Oxidation Cycle</a:t>
            </a:r>
          </a:p>
        </p:txBody>
      </p:sp>
      <p:sp>
        <p:nvSpPr>
          <p:cNvPr id="2051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fld id="{C7DA31EC-28A2-4DD3-B0EF-995A6E81CBAF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103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68612" name="Text Box 9"/>
          <p:cNvSpPr txBox="1">
            <a:spLocks noChangeArrowheads="1"/>
          </p:cNvSpPr>
          <p:nvPr/>
        </p:nvSpPr>
        <p:spPr bwMode="auto">
          <a:xfrm>
            <a:off x="7772400" y="16764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8613" name="Rectangle 13"/>
          <p:cNvSpPr>
            <a:spLocks noChangeArrowheads="1"/>
          </p:cNvSpPr>
          <p:nvPr/>
        </p:nvSpPr>
        <p:spPr bwMode="auto">
          <a:xfrm>
            <a:off x="7467600" y="5334000"/>
            <a:ext cx="2286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endParaRPr lang="en-US" altLang="en-US" sz="1800"/>
          </a:p>
        </p:txBody>
      </p:sp>
      <p:pic>
        <p:nvPicPr>
          <p:cNvPr id="68616" name="Picture 1032" descr="18_15_Figure_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2057401"/>
            <a:ext cx="7185025" cy="402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68948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>
          <a:xfrm>
            <a:off x="1717675" y="228600"/>
            <a:ext cx="8153400" cy="990600"/>
          </a:xfrm>
        </p:spPr>
        <p:txBody>
          <a:bodyPr/>
          <a:lstStyle/>
          <a:p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Learning Check</a:t>
            </a:r>
          </a:p>
        </p:txBody>
      </p:sp>
      <p:sp>
        <p:nvSpPr>
          <p:cNvPr id="7065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981200" y="1524000"/>
            <a:ext cx="7772400" cy="4114800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Match the reactions of </a:t>
            </a:r>
            <a:r>
              <a:rPr lang="en-US" altLang="en-US" sz="2400" i="1">
                <a:latin typeface="Times New Roman" panose="02020603050405020304" pitchFamily="18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</a:t>
            </a: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 oxidation with each.</a:t>
            </a:r>
          </a:p>
          <a:p>
            <a:pPr>
              <a:lnSpc>
                <a:spcPct val="95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	oxidation 1		hydration	</a:t>
            </a:r>
          </a:p>
          <a:p>
            <a:pPr>
              <a:lnSpc>
                <a:spcPct val="95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	oxidation 2		fatty acyl CoA cleaved</a:t>
            </a:r>
            <a:endParaRPr lang="en-US" altLang="en-US" sz="2400" i="1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>
              <a:lnSpc>
                <a:spcPct val="95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endParaRPr lang="en-US" altLang="en-US" sz="2400" i="1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>
              <a:lnSpc>
                <a:spcPct val="95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A.   Water is added.</a:t>
            </a:r>
          </a:p>
          <a:p>
            <a:pPr>
              <a:lnSpc>
                <a:spcPct val="95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B.   FADH</a:t>
            </a:r>
            <a:r>
              <a:rPr lang="en-US" altLang="en-US" sz="2400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forms. </a:t>
            </a:r>
          </a:p>
          <a:p>
            <a:pPr>
              <a:lnSpc>
                <a:spcPct val="95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C.   A two-carbon unit is removed.</a:t>
            </a:r>
          </a:p>
          <a:p>
            <a:pPr>
              <a:lnSpc>
                <a:spcPct val="95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D.   A hydroxyl group is oxidized.</a:t>
            </a:r>
          </a:p>
          <a:p>
            <a:pPr>
              <a:lnSpc>
                <a:spcPct val="95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E. </a:t>
            </a:r>
            <a:r>
              <a:rPr lang="en-US" altLang="en-US" sz="2400">
                <a:solidFill>
                  <a:schemeClr val="accent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 </a:t>
            </a: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NADH forms.</a:t>
            </a:r>
            <a:r>
              <a:rPr lang="en-US" altLang="en-US" sz="2400">
                <a:solidFill>
                  <a:schemeClr val="accent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en-US" sz="2400" u="sng">
                <a:solidFill>
                  <a:schemeClr val="accent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 </a:t>
            </a:r>
          </a:p>
          <a:p>
            <a:pPr>
              <a:lnSpc>
                <a:spcPct val="95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endParaRPr lang="en-US" altLang="en-US" sz="24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331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fld id="{5E1B914F-B02F-4C03-ABC2-D43A1856AF97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104</a:t>
            </a:fld>
            <a:endParaRPr lang="en-US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31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>
          <a:xfrm>
            <a:off x="1717675" y="228600"/>
            <a:ext cx="8153400" cy="990600"/>
          </a:xfrm>
        </p:spPr>
        <p:txBody>
          <a:bodyPr/>
          <a:lstStyle/>
          <a:p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Solution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057400" y="1676400"/>
            <a:ext cx="8077200" cy="4114800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Match the reactions of </a:t>
            </a:r>
            <a:r>
              <a:rPr lang="en-US" altLang="en-US" sz="2400" i="1">
                <a:latin typeface="Times New Roman" panose="02020603050405020304" pitchFamily="18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</a:t>
            </a: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 oxidation with each.</a:t>
            </a:r>
          </a:p>
          <a:p>
            <a:pPr>
              <a:lnSpc>
                <a:spcPct val="95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	oxidation 1		hydration	</a:t>
            </a:r>
          </a:p>
          <a:p>
            <a:pPr>
              <a:lnSpc>
                <a:spcPct val="95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	oxidation 2		fatty acyl CoA cleaved</a:t>
            </a:r>
            <a:endParaRPr lang="en-US" altLang="en-US" sz="2400" i="1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>
              <a:lnSpc>
                <a:spcPct val="95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endParaRPr lang="en-US" altLang="en-US" sz="2400" i="1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>
              <a:lnSpc>
                <a:spcPct val="95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A.  Water is added.			</a:t>
            </a:r>
            <a:r>
              <a:rPr lang="en-US" altLang="en-US" sz="2400" b="1">
                <a:solidFill>
                  <a:srgbClr val="227A8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 hydration</a:t>
            </a:r>
          </a:p>
          <a:p>
            <a:pPr>
              <a:lnSpc>
                <a:spcPct val="95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B.  FADH</a:t>
            </a:r>
            <a:r>
              <a:rPr lang="en-US" altLang="en-US" sz="2400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forms. 			</a:t>
            </a:r>
            <a:r>
              <a:rPr lang="en-US" altLang="en-US" sz="2400" b="1">
                <a:solidFill>
                  <a:srgbClr val="227A8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 oxidation 1</a:t>
            </a:r>
          </a:p>
          <a:p>
            <a:pPr>
              <a:lnSpc>
                <a:spcPct val="95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C.  A two-carbon unit is removed.	</a:t>
            </a:r>
            <a:r>
              <a:rPr lang="en-US" altLang="en-US" sz="24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</a:t>
            </a:r>
            <a:r>
              <a:rPr lang="en-US" altLang="en-US" sz="2400" b="1">
                <a:solidFill>
                  <a:srgbClr val="227A8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fatty acyl CoA cleaved</a:t>
            </a:r>
          </a:p>
          <a:p>
            <a:pPr>
              <a:lnSpc>
                <a:spcPct val="95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D.  A hydroxyl group is oxidized.	</a:t>
            </a:r>
            <a:r>
              <a:rPr lang="en-US" altLang="en-US" sz="2400">
                <a:solidFill>
                  <a:srgbClr val="227A8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 </a:t>
            </a:r>
            <a:r>
              <a:rPr lang="en-US" altLang="en-US" sz="2400" b="1">
                <a:solidFill>
                  <a:srgbClr val="227A8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oxidation 2</a:t>
            </a:r>
          </a:p>
          <a:p>
            <a:pPr>
              <a:lnSpc>
                <a:spcPct val="95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E.  NADH forms.</a:t>
            </a:r>
            <a:r>
              <a:rPr lang="en-US" altLang="en-US" sz="2400">
                <a:solidFill>
                  <a:schemeClr val="accent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		  	</a:t>
            </a:r>
            <a:r>
              <a:rPr lang="en-US" altLang="en-US" sz="2400">
                <a:solidFill>
                  <a:srgbClr val="227A8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en-US" sz="2400" b="1">
                <a:solidFill>
                  <a:srgbClr val="227A8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oxidation 2</a:t>
            </a:r>
          </a:p>
        </p:txBody>
      </p:sp>
      <p:sp>
        <p:nvSpPr>
          <p:cNvPr id="1433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fld id="{E37A66A7-1C4E-4393-9D37-8EFCD917A9AC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105</a:t>
            </a:fld>
            <a:endParaRPr lang="en-US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84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2"/>
          <p:cNvSpPr>
            <a:spLocks noGrp="1" noChangeArrowheads="1"/>
          </p:cNvSpPr>
          <p:nvPr>
            <p:ph type="title"/>
          </p:nvPr>
        </p:nvSpPr>
        <p:spPr>
          <a:xfrm>
            <a:off x="1717675" y="228600"/>
            <a:ext cx="8153400" cy="990600"/>
          </a:xfrm>
        </p:spPr>
        <p:txBody>
          <a:bodyPr/>
          <a:lstStyle/>
          <a:p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Stage 1: Digestion of Carbohydrates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981200" y="1676400"/>
            <a:ext cx="8229600" cy="45720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 </a:t>
            </a:r>
            <a:r>
              <a:rPr lang="en-US" altLang="en-US" sz="24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stage 1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carbohydrates begin digestion in the mouth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en-US" sz="24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α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-</a:t>
            </a:r>
            <a:r>
              <a:rPr lang="en-US" altLang="en-US" sz="24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glycosidic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bonds in amylose and amylopectin are hydrolyzed by enzymes released from salivary glands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smaller polysaccharides such as </a:t>
            </a:r>
            <a:r>
              <a:rPr lang="en-US" altLang="en-US" sz="24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dextrins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maltose, and glucose are produced</a:t>
            </a:r>
          </a:p>
          <a:p>
            <a:pPr>
              <a:lnSpc>
                <a:spcPct val="95000"/>
              </a:lnSpc>
              <a:spcBef>
                <a:spcPct val="5000"/>
              </a:spcBef>
              <a:buClr>
                <a:schemeClr val="bg2"/>
              </a:buClr>
              <a:buSzTx/>
              <a:buFont typeface="Wingdings" panose="05000000000000000000" pitchFamily="2" charset="2"/>
              <a:buNone/>
            </a:pPr>
            <a:endParaRPr lang="en-US" altLang="en-US" sz="24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7170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7FA176B1-4C14-434A-A13D-9BF7003A200D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11</a:t>
            </a:fld>
            <a:endParaRPr lang="en-US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46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2"/>
          <p:cNvSpPr>
            <a:spLocks noGrp="1" noChangeArrowheads="1"/>
          </p:cNvSpPr>
          <p:nvPr>
            <p:ph type="title"/>
          </p:nvPr>
        </p:nvSpPr>
        <p:spPr>
          <a:xfrm>
            <a:off x="1717675" y="228600"/>
            <a:ext cx="8153400" cy="990600"/>
          </a:xfrm>
        </p:spPr>
        <p:txBody>
          <a:bodyPr/>
          <a:lstStyle/>
          <a:p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Stage 1: Digestion of Carbohydrates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981200" y="1676400"/>
            <a:ext cx="8229600" cy="45720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 </a:t>
            </a:r>
            <a:r>
              <a:rPr lang="en-US" altLang="en-US" sz="24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stage 1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digestion continues in the small intestine, where enzymes  hydrolyze </a:t>
            </a:r>
            <a:r>
              <a:rPr lang="en-US" altLang="en-US" sz="24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dextrins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to maltose and glucose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maltose, lactose, and sucrose are hydrolyzed to monosaccharides, mostly glucose, which enter the bloodstream for transport to the cells</a:t>
            </a:r>
          </a:p>
          <a:p>
            <a:pPr>
              <a:lnSpc>
                <a:spcPct val="95000"/>
              </a:lnSpc>
              <a:spcBef>
                <a:spcPct val="5000"/>
              </a:spcBef>
              <a:buClr>
                <a:schemeClr val="bg2"/>
              </a:buClr>
              <a:buSzTx/>
              <a:buFont typeface="Wingdings" panose="05000000000000000000" pitchFamily="2" charset="2"/>
              <a:buNone/>
            </a:pPr>
            <a:endParaRPr lang="en-US" altLang="en-US" sz="24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7170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961221DA-689A-4883-B0B3-B06AAAB93C8A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12</a:t>
            </a:fld>
            <a:endParaRPr lang="en-US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30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1717675" y="228600"/>
            <a:ext cx="3159125" cy="990600"/>
          </a:xfrm>
        </p:spPr>
        <p:txBody>
          <a:bodyPr>
            <a:normAutofit fontScale="90000"/>
          </a:bodyPr>
          <a:lstStyle/>
          <a:p>
            <a:r>
              <a:rPr lang="en-US" altLang="en-US" sz="36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Carbohydrate Digestion</a:t>
            </a:r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EB151A88-A024-4CE0-B70A-5B4050D28E3A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13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pic>
        <p:nvPicPr>
          <p:cNvPr id="58375" name="Picture 7" descr="18_03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9" y="160854"/>
            <a:ext cx="4658497" cy="656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35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17675" y="228600"/>
            <a:ext cx="8153400" cy="990600"/>
          </a:xfrm>
        </p:spPr>
        <p:txBody>
          <a:bodyPr/>
          <a:lstStyle/>
          <a:p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Digestion of Fats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20129" y="1095632"/>
            <a:ext cx="11541211" cy="550287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In 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stage 1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, the digestion of fats (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triacylglycerols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begins in the small intestine, where bile salts break fat globules into smaller particles called </a:t>
            </a: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micelles</a:t>
            </a:r>
            <a:endParaRPr lang="en-US" altLang="en-US" sz="2400" i="1" u="sng" dirty="0">
              <a:solidFill>
                <a:srgbClr val="000000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requires enzymes from pancreas to hydrolyze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triacylglycerols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to yield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monoacylglycerols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and fatty acids absorbed by intestinal 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lining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</a:pPr>
            <a:endParaRPr lang="en-US" altLang="en-US" sz="2400" dirty="0" smtClean="0">
              <a:solidFill>
                <a:srgbClr val="000000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>
              <a:lnSpc>
                <a:spcPct val="96000"/>
              </a:lnSpc>
            </a:pPr>
            <a:r>
              <a:rPr lang="en-US" sz="2400" dirty="0" smtClean="0">
                <a:solidFill>
                  <a:srgbClr val="000000"/>
                </a:solidFill>
                <a:ea typeface="MS PGothic" charset="0"/>
                <a:cs typeface="MS PGothic" charset="0"/>
              </a:rPr>
              <a:t>Once across the intestinal wall, free fatty acids and </a:t>
            </a:r>
            <a:r>
              <a:rPr lang="en-US" sz="2400" dirty="0" err="1" smtClean="0">
                <a:solidFill>
                  <a:srgbClr val="000000"/>
                </a:solidFill>
                <a:ea typeface="MS PGothic" charset="0"/>
                <a:cs typeface="MS PGothic" charset="0"/>
              </a:rPr>
              <a:t>monoglycerides</a:t>
            </a:r>
            <a:r>
              <a:rPr lang="en-US" sz="2400" dirty="0" smtClean="0">
                <a:solidFill>
                  <a:srgbClr val="000000"/>
                </a:solidFill>
                <a:ea typeface="MS PGothic" charset="0"/>
                <a:cs typeface="MS PGothic" charset="0"/>
              </a:rPr>
              <a:t> are reassembled as triglycerides while the cholesterol is linked to another free fatty acid forming a cholesterol ester. These are repackaged as a lipoprotein called a </a:t>
            </a:r>
            <a:r>
              <a:rPr lang="en-US" sz="2400" b="1" dirty="0" smtClean="0">
                <a:solidFill>
                  <a:srgbClr val="000000"/>
                </a:solidFill>
                <a:ea typeface="MS PGothic" charset="0"/>
                <a:cs typeface="MS PGothic" charset="0"/>
              </a:rPr>
              <a:t>chylomicron</a:t>
            </a:r>
            <a:r>
              <a:rPr lang="en-US" sz="2400" dirty="0" smtClean="0">
                <a:solidFill>
                  <a:srgbClr val="000000"/>
                </a:solidFill>
                <a:ea typeface="MS PGothic" charset="0"/>
                <a:cs typeface="MS PGothic" charset="0"/>
              </a:rPr>
              <a:t>.</a:t>
            </a:r>
          </a:p>
          <a:p>
            <a:pPr>
              <a:lnSpc>
                <a:spcPct val="96000"/>
              </a:lnSpc>
            </a:pPr>
            <a:r>
              <a:rPr lang="en-US" sz="2400" dirty="0" smtClean="0">
                <a:solidFill>
                  <a:srgbClr val="000000"/>
                </a:solidFill>
                <a:ea typeface="MS PGothic" charset="0"/>
                <a:cs typeface="MS PGothic" charset="0"/>
              </a:rPr>
              <a:t>Chylomicrons transport triglycerides to the tissues, where they are used for energy production </a:t>
            </a:r>
            <a:br>
              <a:rPr lang="en-US" sz="2400" dirty="0" smtClean="0">
                <a:solidFill>
                  <a:srgbClr val="000000"/>
                </a:solidFill>
                <a:ea typeface="MS PGothic" charset="0"/>
                <a:cs typeface="MS PGothic" charset="0"/>
              </a:rPr>
            </a:br>
            <a:r>
              <a:rPr lang="en-US" sz="2400" dirty="0" smtClean="0">
                <a:solidFill>
                  <a:srgbClr val="000000"/>
                </a:solidFill>
                <a:ea typeface="MS PGothic" charset="0"/>
                <a:cs typeface="MS PGothic" charset="0"/>
              </a:rPr>
              <a:t>or stored.</a:t>
            </a:r>
            <a:endParaRPr lang="en-US" sz="2400" dirty="0" smtClean="0">
              <a:solidFill>
                <a:srgbClr val="FF00FF"/>
              </a:solidFill>
              <a:ea typeface="MS PGothic" charset="0"/>
              <a:cs typeface="MS PGothic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</a:pPr>
            <a:endParaRPr lang="en-US" altLang="en-US" sz="2400" i="1" dirty="0">
              <a:solidFill>
                <a:srgbClr val="000000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921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C5AB2666-EE32-4AFB-8C18-2E973253BA0B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14</a:t>
            </a:fld>
            <a:endParaRPr lang="en-US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42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17675" y="228600"/>
            <a:ext cx="3505114" cy="990600"/>
          </a:xfrm>
        </p:spPr>
        <p:txBody>
          <a:bodyPr>
            <a:normAutofit fontScale="90000"/>
          </a:bodyPr>
          <a:lstStyle/>
          <a:p>
            <a:r>
              <a:rPr lang="en-US" altLang="en-US" sz="36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Digestion of </a:t>
            </a:r>
            <a:r>
              <a:rPr lang="en-US" altLang="en-US" sz="3600" b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Triacylglycerols</a:t>
            </a:r>
            <a:endParaRPr lang="en-US" altLang="en-US" sz="3600" b="1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024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F56CF642-68B8-4959-B6EA-EF5761999783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15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pic>
        <p:nvPicPr>
          <p:cNvPr id="62471" name="Picture 7" descr="18_04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285" y="228600"/>
            <a:ext cx="6518386" cy="602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96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2_06_Figure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1"/>
          <a:stretch/>
        </p:blipFill>
        <p:spPr>
          <a:xfrm>
            <a:off x="3475917" y="79202"/>
            <a:ext cx="5194100" cy="659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039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0627" y="63843"/>
            <a:ext cx="8153400" cy="990600"/>
          </a:xfrm>
        </p:spPr>
        <p:txBody>
          <a:bodyPr/>
          <a:lstStyle/>
          <a:p>
            <a:r>
              <a:rPr lang="en-US" altLang="en-US" sz="36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Digestion of Proteins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43697" y="1595909"/>
            <a:ext cx="9911234" cy="3684545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In 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stage 1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, the digestion of proteins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begins in the stomach, where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HCl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in stomach acid denatures proteins and activates enzymes to hydrolyze peptide bonds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continues in the small intestine, where smaller proteins are completely hydrolyzed to amino acids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ends as amino acids enter the bloodstream for transport </a:t>
            </a:r>
            <a:b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</a:b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to 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cells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126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87978E86-56BC-4AF3-B76E-B527440709AC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17</a:t>
            </a:fld>
            <a:endParaRPr lang="en-US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89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17675" y="228600"/>
            <a:ext cx="2879039" cy="990600"/>
          </a:xfrm>
        </p:spPr>
        <p:txBody>
          <a:bodyPr>
            <a:normAutofit fontScale="90000"/>
          </a:bodyPr>
          <a:lstStyle/>
          <a:p>
            <a:r>
              <a:rPr lang="en-US" altLang="en-US" sz="36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Digestion of Proteins</a:t>
            </a:r>
          </a:p>
        </p:txBody>
      </p:sp>
      <p:sp>
        <p:nvSpPr>
          <p:cNvPr id="12290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8CA7FFC6-5DA5-44A3-BE95-622F0FBBE202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18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pic>
        <p:nvPicPr>
          <p:cNvPr id="66567" name="Picture 7" descr="18_05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714" y="228600"/>
            <a:ext cx="6249321" cy="616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72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2_07_Figure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5"/>
          <a:stretch/>
        </p:blipFill>
        <p:spPr>
          <a:xfrm>
            <a:off x="1441590" y="172995"/>
            <a:ext cx="7299567" cy="600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285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244" y="60325"/>
            <a:ext cx="10515600" cy="1325563"/>
          </a:xfrm>
        </p:spPr>
        <p:txBody>
          <a:bodyPr/>
          <a:lstStyle/>
          <a:p>
            <a:r>
              <a:rPr lang="en-US" altLang="en-US" b="1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Metabolism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6684"/>
            <a:ext cx="10515600" cy="5044731"/>
          </a:xfrm>
        </p:spPr>
        <p:txBody>
          <a:bodyPr>
            <a:normAutofit lnSpcReduction="10000"/>
          </a:bodyPr>
          <a:lstStyle/>
          <a:p>
            <a:pPr>
              <a:spcBef>
                <a:spcPct val="5000"/>
              </a:spcBef>
              <a:spcAft>
                <a:spcPct val="5000"/>
              </a:spcAft>
            </a:pPr>
            <a:r>
              <a:rPr lang="en-US" alt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Metabolism</a:t>
            </a:r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involves</a:t>
            </a:r>
          </a:p>
          <a:p>
            <a:pPr marL="0" indent="0">
              <a:spcBef>
                <a:spcPct val="5000"/>
              </a:spcBef>
              <a:spcAft>
                <a:spcPct val="5000"/>
              </a:spcAft>
              <a:buNone/>
            </a:pPr>
            <a:endParaRPr lang="en-US" altLang="en-US" dirty="0" smtClean="0">
              <a:solidFill>
                <a:srgbClr val="000000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lvl="1">
              <a:spcBef>
                <a:spcPct val="5000"/>
              </a:spcBef>
              <a:spcAft>
                <a:spcPct val="5000"/>
              </a:spcAft>
            </a:pP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all chemical reactions that provide energy and substances needed for growth </a:t>
            </a:r>
          </a:p>
          <a:p>
            <a:pPr marL="457200" lvl="1" indent="0">
              <a:spcBef>
                <a:spcPct val="5000"/>
              </a:spcBef>
              <a:spcAft>
                <a:spcPct val="5000"/>
              </a:spcAft>
              <a:buNone/>
            </a:pPr>
            <a:endParaRPr lang="en-US" altLang="en-US" sz="2800" dirty="0" smtClean="0">
              <a:solidFill>
                <a:srgbClr val="000000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lvl="1">
              <a:spcBef>
                <a:spcPct val="5000"/>
              </a:spcBef>
              <a:spcAft>
                <a:spcPct val="5000"/>
              </a:spcAft>
            </a:pPr>
            <a:r>
              <a:rPr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catabolic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reactions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that break down large, complex molecules to provide energy and smaller molecules</a:t>
            </a:r>
          </a:p>
          <a:p>
            <a:pPr marL="457200" lvl="1" indent="0">
              <a:spcBef>
                <a:spcPct val="5000"/>
              </a:spcBef>
              <a:spcAft>
                <a:spcPct val="5000"/>
              </a:spcAft>
              <a:buNone/>
            </a:pPr>
            <a:endParaRPr lang="en-US" altLang="en-US" sz="2800" dirty="0" smtClean="0">
              <a:solidFill>
                <a:srgbClr val="000000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lvl="1">
              <a:spcBef>
                <a:spcPct val="5000"/>
              </a:spcBef>
              <a:spcAft>
                <a:spcPct val="5000"/>
              </a:spcAft>
            </a:pPr>
            <a:r>
              <a:rPr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anabolic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reactions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that use ATP energy to build larger molecules</a:t>
            </a:r>
          </a:p>
          <a:p>
            <a:pPr marL="457200" lvl="1" indent="0">
              <a:spcBef>
                <a:spcPct val="5000"/>
              </a:spcBef>
              <a:spcAft>
                <a:spcPct val="5000"/>
              </a:spcAft>
              <a:buNone/>
            </a:pPr>
            <a:endParaRPr lang="en-US" altLang="en-US" sz="2800" dirty="0" smtClean="0">
              <a:solidFill>
                <a:srgbClr val="000000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r>
              <a:rPr lang="en-US" b="1" dirty="0">
                <a:solidFill>
                  <a:srgbClr val="000000"/>
                </a:solidFill>
                <a:ea typeface="MS PGothic" charset="0"/>
                <a:cs typeface="MS PGothic" charset="0"/>
              </a:rPr>
              <a:t>Metabolites</a:t>
            </a:r>
            <a:r>
              <a:rPr lang="en-US" dirty="0">
                <a:solidFill>
                  <a:srgbClr val="000000"/>
                </a:solidFill>
                <a:ea typeface="MS PGothic" charset="0"/>
                <a:cs typeface="MS PGothic" charset="0"/>
              </a:rPr>
              <a:t> are chemical intermediates formed by enzyme-catalyzed reactions in the body.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2593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17675" y="228600"/>
            <a:ext cx="8153400" cy="990600"/>
          </a:xfrm>
        </p:spPr>
        <p:txBody>
          <a:bodyPr/>
          <a:lstStyle/>
          <a:p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Learning Check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136775" y="1600200"/>
            <a:ext cx="8153400" cy="4495800"/>
          </a:xfrm>
        </p:spPr>
        <p:txBody>
          <a:bodyPr/>
          <a:lstStyle/>
          <a:p>
            <a:pPr marL="457200" indent="-457200"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Match the end products of digestion, amino acids, fatty acids and glycerol, or glucose, with the types of food.</a:t>
            </a:r>
          </a:p>
          <a:p>
            <a:pPr marL="457200" indent="-457200">
              <a:buNone/>
            </a:pPr>
            <a:endParaRPr lang="en-US" altLang="en-US" sz="24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457200" indent="-457200"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A.  fats</a:t>
            </a:r>
          </a:p>
          <a:p>
            <a:pPr marL="457200" indent="-457200"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B.  proteins</a:t>
            </a:r>
          </a:p>
          <a:p>
            <a:pPr marL="457200" indent="-457200"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C.  carbohydrates</a:t>
            </a:r>
          </a:p>
          <a:p>
            <a:pPr marL="457200" indent="-457200">
              <a:buNone/>
            </a:pPr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331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BA8E537A-D7C1-49C6-BA83-01F385452AD1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20</a:t>
            </a:fld>
            <a:endParaRPr lang="en-US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08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17675" y="228600"/>
            <a:ext cx="8153400" cy="990600"/>
          </a:xfrm>
        </p:spPr>
        <p:txBody>
          <a:bodyPr/>
          <a:lstStyle/>
          <a:p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Solution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136775" y="1600200"/>
            <a:ext cx="8153400" cy="4495800"/>
          </a:xfrm>
        </p:spPr>
        <p:txBody>
          <a:bodyPr/>
          <a:lstStyle/>
          <a:p>
            <a:pPr marL="457200" indent="-457200"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Match the end products of digestion, amino acids, fatty acids and glycerol, or glucose, with the types of food.</a:t>
            </a:r>
          </a:p>
          <a:p>
            <a:pPr marL="457200" indent="-457200">
              <a:buNone/>
            </a:pPr>
            <a:endParaRPr lang="en-US" altLang="en-US" sz="24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457200" indent="-457200"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A.  fats				</a:t>
            </a:r>
            <a:r>
              <a:rPr lang="en-US" altLang="en-US" sz="2400" b="1">
                <a:solidFill>
                  <a:srgbClr val="227A8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fatty acids and glycerol</a:t>
            </a:r>
          </a:p>
          <a:p>
            <a:pPr marL="457200" indent="-457200"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B.  proteins			</a:t>
            </a:r>
            <a:r>
              <a:rPr lang="en-US" altLang="en-US" sz="2400" b="1">
                <a:solidFill>
                  <a:srgbClr val="227A8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amino acids</a:t>
            </a:r>
          </a:p>
          <a:p>
            <a:pPr marL="457200" indent="-457200"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C.  carbohydrates	</a:t>
            </a:r>
            <a:r>
              <a:rPr lang="en-US" altLang="en-US" sz="2400" b="1">
                <a:solidFill>
                  <a:srgbClr val="227A8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	glucose</a:t>
            </a:r>
          </a:p>
          <a:p>
            <a:pPr marL="457200" indent="-457200">
              <a:buNone/>
            </a:pPr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331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425B5AA8-4276-4109-8C63-14EC32C27859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21</a:t>
            </a:fld>
            <a:endParaRPr lang="en-US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96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176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Oxidation and Reduction</a:t>
            </a:r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136775" y="1600200"/>
            <a:ext cx="8153400" cy="4495800"/>
          </a:xfrm>
        </p:spPr>
        <p:txBody>
          <a:bodyPr/>
          <a:lstStyle/>
          <a:p>
            <a:pPr eaLnBrk="1" hangingPunct="1"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To extract energy from foods,</a:t>
            </a:r>
          </a:p>
          <a:p>
            <a:pPr eaLnBrk="1" hangingPunct="1">
              <a:buSzTx/>
              <a:buFontTx/>
              <a:buChar char="•"/>
            </a:pPr>
            <a:r>
              <a:rPr lang="en-US" altLang="en-US" sz="24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oxidation reactions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buFont typeface="Wingdings" panose="05000000000000000000" pitchFamily="2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	   involve a loss of 2 H (2H</a:t>
            </a:r>
            <a:r>
              <a:rPr lang="en-US" altLang="en-US" sz="2400" baseline="30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+ 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and 2 </a:t>
            </a:r>
            <a:r>
              <a:rPr lang="en-US" altLang="en-US" sz="24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e</a:t>
            </a:r>
            <a:r>
              <a:rPr lang="en-US" altLang="en-US" sz="2400" baseline="300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–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) or gain of oxygen</a:t>
            </a: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buFont typeface="Wingdings" panose="05000000000000000000" pitchFamily="2" charset="2"/>
              <a:buNone/>
            </a:pPr>
            <a:endParaRPr lang="en-US" altLang="en-US" sz="24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		compound                  oxidized compound + 2H</a:t>
            </a: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buFontTx/>
              <a:buNone/>
            </a:pPr>
            <a:endParaRPr lang="en-US" altLang="en-US" sz="24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  <a:buSzTx/>
              <a:buFontTx/>
              <a:buChar char="•"/>
            </a:pPr>
            <a:r>
              <a:rPr lang="en-US" altLang="en-US" sz="24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reduction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en-US" sz="24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reactions</a:t>
            </a: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	   require coenzymes that pick up 2 H or loss of oxygen</a:t>
            </a: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buFontTx/>
              <a:buNone/>
            </a:pPr>
            <a:endParaRPr lang="en-US" altLang="en-US" sz="24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buClr>
                <a:schemeClr val="bg2"/>
              </a:buClr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		coenzyme + 2H	    reduced coenzyme</a:t>
            </a:r>
          </a:p>
          <a:p>
            <a:pPr eaLnBrk="1" hangingPunct="1">
              <a:buClr>
                <a:schemeClr val="bg2"/>
              </a:buClr>
              <a:buSzTx/>
              <a:buFontTx/>
              <a:buChar char="•"/>
            </a:pPr>
            <a:endParaRPr lang="en-US" altLang="en-US" sz="24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buClr>
                <a:schemeClr val="bg2"/>
              </a:buClr>
              <a:buSzTx/>
              <a:buFontTx/>
              <a:buChar char="•"/>
            </a:pPr>
            <a:endParaRPr lang="en-US" altLang="en-US" sz="24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buClr>
                <a:schemeClr val="bg2"/>
              </a:buClr>
              <a:buSzTx/>
              <a:buFontTx/>
              <a:buNone/>
            </a:pPr>
            <a:endParaRPr lang="en-US" altLang="en-US" sz="24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921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9D24EB11-DE32-464A-A598-3CBE961409BC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22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54277" name="Line 4"/>
          <p:cNvSpPr>
            <a:spLocks noChangeShapeType="1"/>
          </p:cNvSpPr>
          <p:nvPr/>
        </p:nvSpPr>
        <p:spPr bwMode="auto">
          <a:xfrm>
            <a:off x="4648200" y="34290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278" name="Line 5"/>
          <p:cNvSpPr>
            <a:spLocks noChangeShapeType="1"/>
          </p:cNvSpPr>
          <p:nvPr/>
        </p:nvSpPr>
        <p:spPr bwMode="auto">
          <a:xfrm>
            <a:off x="5257800" y="53340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61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176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Metabolic Pathways: </a:t>
            </a:r>
            <a:b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</a:br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Oxidation and Reduction</a:t>
            </a:r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921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533202B8-59FB-4E7F-A8DB-B2A2DA17E184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23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pic>
        <p:nvPicPr>
          <p:cNvPr id="56326" name="Picture 6" descr="18_02_Table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6775" y="2892425"/>
            <a:ext cx="8153400" cy="1911350"/>
          </a:xfrm>
        </p:spPr>
      </p:pic>
    </p:spTree>
    <p:extLst>
      <p:ext uri="{BB962C8B-B14F-4D97-AF65-F5344CB8AC3E}">
        <p14:creationId xmlns:p14="http://schemas.microsoft.com/office/powerpoint/2010/main" val="218359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176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Coenzyme NAD</a:t>
            </a:r>
            <a:r>
              <a:rPr lang="en-US" altLang="en-US" sz="3600" b="1" baseline="30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+</a:t>
            </a:r>
            <a:endParaRPr lang="en-US" altLang="en-US" sz="3600" b="1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133600" y="1676400"/>
            <a:ext cx="7848600" cy="44196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5000"/>
              </a:lnSpc>
              <a:spcBef>
                <a:spcPct val="5000"/>
              </a:spcBef>
              <a:spcAft>
                <a:spcPct val="5000"/>
              </a:spcAft>
              <a:buClr>
                <a:schemeClr val="bg2"/>
              </a:buClr>
              <a:buSz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NAD</a:t>
            </a:r>
            <a:r>
              <a:rPr lang="en-US" altLang="en-US" sz="24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+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(nicotinamide adenine dinucleotide) </a:t>
            </a:r>
          </a:p>
          <a:p>
            <a:pPr eaLnBrk="1" hangingPunct="1">
              <a:lnSpc>
                <a:spcPct val="95000"/>
              </a:lnSpc>
              <a:spcBef>
                <a:spcPct val="5000"/>
              </a:spcBef>
              <a:spcAft>
                <a:spcPct val="5000"/>
              </a:spcAft>
              <a:buSzTx/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is an important coenzyme in which the B</a:t>
            </a:r>
            <a:r>
              <a:rPr lang="en-US" altLang="en-US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3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vitamin niacin provides the nicotinamide group, which is bonded to ADP</a:t>
            </a:r>
          </a:p>
          <a:p>
            <a:pPr eaLnBrk="1" hangingPunct="1">
              <a:lnSpc>
                <a:spcPct val="95000"/>
              </a:lnSpc>
              <a:spcBef>
                <a:spcPct val="5000"/>
              </a:spcBef>
              <a:spcAft>
                <a:spcPct val="5000"/>
              </a:spcAft>
              <a:buSzTx/>
              <a:buFontTx/>
              <a:buChar char="•"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participates in reactions that produce a carbon-oxygen double bond (C=O)</a:t>
            </a:r>
          </a:p>
          <a:p>
            <a:pPr eaLnBrk="1" hangingPunct="1">
              <a:lnSpc>
                <a:spcPct val="95000"/>
              </a:lnSpc>
              <a:spcBef>
                <a:spcPct val="5000"/>
              </a:spcBef>
              <a:spcAft>
                <a:spcPct val="5000"/>
              </a:spcAft>
              <a:buSzTx/>
              <a:buFontTx/>
              <a:buChar char="•"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is reduced when an oxidation provides 2H</a:t>
            </a:r>
            <a:r>
              <a:rPr lang="en-US" altLang="en-US" sz="24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+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and 2 </a:t>
            </a: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e</a:t>
            </a:r>
            <a:r>
              <a:rPr lang="en-US" altLang="en-US" sz="24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–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	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Clr>
                <a:schemeClr val="bg2"/>
              </a:buClr>
              <a:buSz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		</a:t>
            </a:r>
            <a:r>
              <a:rPr lang="en-US" altLang="en-US" sz="2400" u="sng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Oxidation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		            O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Clr>
                <a:schemeClr val="bg2"/>
              </a:buClr>
              <a:buSz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					             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||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Clr>
                <a:schemeClr val="bg2"/>
              </a:buClr>
              <a:buSz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		CH</a:t>
            </a:r>
            <a:r>
              <a:rPr lang="en-US" altLang="en-US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3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—CH</a:t>
            </a:r>
            <a:r>
              <a:rPr lang="en-US" altLang="en-US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—OH          CH</a:t>
            </a:r>
            <a:r>
              <a:rPr lang="en-US" altLang="en-US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3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—C—H  + 2H</a:t>
            </a:r>
            <a:r>
              <a:rPr lang="en-US" altLang="en-US" sz="24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+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+ 2 </a:t>
            </a: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e</a:t>
            </a:r>
            <a:r>
              <a:rPr lang="en-US" altLang="en-US" sz="24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–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50000"/>
              </a:lnSpc>
              <a:spcBef>
                <a:spcPct val="0"/>
              </a:spcBef>
              <a:buClr>
                <a:schemeClr val="bg2"/>
              </a:buClr>
              <a:buSz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	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chemeClr val="bg2"/>
              </a:buClr>
              <a:buSz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		</a:t>
            </a:r>
            <a:r>
              <a:rPr lang="en-US" altLang="en-US" sz="2400" u="sng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Reduction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chemeClr val="bg2"/>
              </a:buClr>
              <a:buSzTx/>
              <a:buFontTx/>
              <a:buNone/>
            </a:pP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chemeClr val="bg2"/>
              </a:buClr>
              <a:buSz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		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NAD</a:t>
            </a:r>
            <a:r>
              <a:rPr lang="en-US" altLang="en-US" sz="24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+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+ 2H</a:t>
            </a:r>
            <a:r>
              <a:rPr lang="en-US" altLang="en-US" sz="24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+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+ 2 </a:t>
            </a: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e</a:t>
            </a:r>
            <a:r>
              <a:rPr lang="en-US" altLang="en-US" sz="24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–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        NADH + H</a:t>
            </a:r>
            <a:r>
              <a:rPr lang="en-US" altLang="en-US" sz="24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+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chemeClr val="bg2"/>
              </a:buClr>
              <a:buSzTx/>
              <a:buFontTx/>
              <a:buChar char="•"/>
            </a:pP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024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AADC4699-14E4-4F9B-8327-FDE5581EC3BB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24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58373" name="Line 5"/>
          <p:cNvSpPr>
            <a:spLocks noChangeShapeType="1"/>
          </p:cNvSpPr>
          <p:nvPr/>
        </p:nvSpPr>
        <p:spPr bwMode="auto">
          <a:xfrm>
            <a:off x="5638800" y="59436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74" name="Line 6"/>
          <p:cNvSpPr>
            <a:spLocks noChangeShapeType="1"/>
          </p:cNvSpPr>
          <p:nvPr/>
        </p:nvSpPr>
        <p:spPr bwMode="auto">
          <a:xfrm>
            <a:off x="5334000" y="47244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88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176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Structure of Coenzyme NAD</a:t>
            </a:r>
            <a:r>
              <a:rPr lang="en-US" altLang="en-US" sz="3600" b="1" baseline="30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+</a:t>
            </a:r>
            <a:endParaRPr lang="en-US" altLang="en-US" sz="3600" b="1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28368" y="1373661"/>
            <a:ext cx="3886200" cy="4303713"/>
          </a:xfrm>
        </p:spPr>
        <p:txBody>
          <a:bodyPr/>
          <a:lstStyle/>
          <a:p>
            <a:pPr eaLnBrk="1" hangingPunct="1">
              <a:buClr>
                <a:schemeClr val="bg2"/>
              </a:buClr>
              <a:buSzTx/>
              <a:buFont typeface="Wingdings" panose="05000000000000000000" pitchFamily="2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NAD</a:t>
            </a:r>
            <a:r>
              <a:rPr lang="en-US" altLang="en-US" sz="2400" baseline="30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+</a:t>
            </a:r>
          </a:p>
          <a:p>
            <a:pPr eaLnBrk="1" hangingPunct="1">
              <a:buSzTx/>
              <a:buFontTx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contains ADP, ribose, and nicotinamide</a:t>
            </a:r>
          </a:p>
          <a:p>
            <a:pPr eaLnBrk="1" hangingPunct="1">
              <a:buSzTx/>
              <a:buFontTx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is reduced to NADH when NAD</a:t>
            </a:r>
            <a:r>
              <a:rPr lang="en-US" altLang="en-US" sz="2400" baseline="30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+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accepts 2H</a:t>
            </a:r>
            <a:r>
              <a:rPr lang="en-US" altLang="en-US" sz="2400" baseline="30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+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and 2 </a:t>
            </a:r>
            <a:r>
              <a:rPr lang="en-US" altLang="en-US" sz="24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e</a:t>
            </a:r>
            <a:r>
              <a:rPr lang="en-US" altLang="en-US" sz="2400" baseline="300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−</a:t>
            </a:r>
            <a:endParaRPr lang="en-US" altLang="en-US" sz="24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051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C5D5F2A5-532B-4104-A4B5-4CF9F164F2FC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25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pic>
        <p:nvPicPr>
          <p:cNvPr id="60423" name="Picture 7" descr="18_06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137" y="1212466"/>
            <a:ext cx="6517523" cy="52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06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52400"/>
            <a:ext cx="7793038" cy="1143000"/>
          </a:xfrm>
        </p:spPr>
        <p:txBody>
          <a:bodyPr/>
          <a:lstStyle/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NAD</a:t>
            </a:r>
            <a:r>
              <a:rPr lang="en-US" altLang="en-US" sz="3600" b="1" baseline="30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+</a:t>
            </a:r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 Participates in Oxidation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133600" y="1600200"/>
            <a:ext cx="8001000" cy="4648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An example of an oxidation–reduction reaction that utilizes NAD</a:t>
            </a:r>
            <a:r>
              <a:rPr lang="en-US" altLang="en-US" sz="2400" baseline="3000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+</a:t>
            </a: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is the oxidation of ethanol in the liver to ethanal and NADH.</a:t>
            </a:r>
            <a:endParaRPr lang="en-US" altLang="en-US" sz="2400">
              <a:latin typeface="Times New Roman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spcAft>
                <a:spcPct val="5000"/>
              </a:spcAft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spcAft>
                <a:spcPct val="5000"/>
              </a:spcAft>
              <a:buSzTx/>
              <a:buFont typeface="Wingdings" panose="05000000000000000000" pitchFamily="2" charset="2"/>
              <a:buNone/>
            </a:pPr>
            <a:endParaRPr lang="en-US" altLang="en-US" sz="2400">
              <a:solidFill>
                <a:srgbClr val="F00C0C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126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B25A2054-3A47-4799-B08C-7F1A75DA65BD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26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pic>
        <p:nvPicPr>
          <p:cNvPr id="62470" name="Picture 6" descr="18_Pg643_Unfigure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429000"/>
            <a:ext cx="853440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30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52400"/>
            <a:ext cx="7793038" cy="1143000"/>
          </a:xfrm>
        </p:spPr>
        <p:txBody>
          <a:bodyPr/>
          <a:lstStyle/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Coenzyme FAD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057400" y="1524000"/>
            <a:ext cx="80010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10000"/>
              </a:spcBef>
              <a:spcAft>
                <a:spcPct val="5000"/>
              </a:spcAft>
              <a:buClr>
                <a:schemeClr val="bg2"/>
              </a:buClr>
              <a:buSzTx/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FAD (</a:t>
            </a:r>
            <a:r>
              <a:rPr lang="en-US" altLang="en-US" sz="2400" b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flavin</a:t>
            </a:r>
            <a:r>
              <a:rPr lang="en-US" altLang="en-US" sz="24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adenine dinucleotide)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spcAft>
                <a:spcPct val="5000"/>
              </a:spcAft>
              <a:buSzTx/>
              <a:buFontTx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participates in reactions that produce a carbon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–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carbon double bond (C=C)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spcAft>
                <a:spcPct val="5000"/>
              </a:spcAft>
              <a:buSzTx/>
              <a:buFontTx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is reduced to FADH</a:t>
            </a:r>
            <a:r>
              <a:rPr lang="en-US" altLang="en-US" sz="2400" baseline="-25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</a:t>
            </a:r>
            <a:endParaRPr lang="en-US" altLang="en-US" sz="24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spcAft>
                <a:spcPct val="5000"/>
              </a:spcAft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	Oxidation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>
                <a:schemeClr val="bg2"/>
              </a:buClr>
              <a:buFont typeface="Wingdings" panose="05000000000000000000" pitchFamily="2" charset="2"/>
              <a:buNone/>
            </a:pPr>
            <a:endParaRPr lang="en-US" altLang="en-US" sz="2400" b="1" u="sng" dirty="0">
              <a:solidFill>
                <a:schemeClr val="bg2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 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—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CH</a:t>
            </a:r>
            <a:r>
              <a:rPr lang="en-US" altLang="en-US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—CH</a:t>
            </a:r>
            <a:r>
              <a:rPr lang="en-US" altLang="en-US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— 	 	—CH=CH—  + 2H</a:t>
            </a:r>
            <a:r>
              <a:rPr lang="en-US" altLang="en-US" sz="24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+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+ 2 </a:t>
            </a: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e</a:t>
            </a:r>
            <a:r>
              <a:rPr lang="en-US" altLang="en-US" sz="24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–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>
                <a:schemeClr val="bg2"/>
              </a:buClr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	Reduction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>
                <a:schemeClr val="bg2"/>
              </a:buClr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	F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AD + 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2H</a:t>
            </a:r>
            <a:r>
              <a:rPr lang="en-US" altLang="en-US" sz="24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+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+ 2 </a:t>
            </a: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e</a:t>
            </a:r>
            <a:r>
              <a:rPr lang="en-US" altLang="en-US" sz="24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–</a:t>
            </a:r>
            <a:r>
              <a:rPr lang="en-US" altLang="en-US" sz="24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	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	 FADH</a:t>
            </a:r>
            <a:r>
              <a:rPr lang="en-US" altLang="en-US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2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spcAft>
                <a:spcPct val="10000"/>
              </a:spcAft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126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1535BDC7-D342-42D8-BD2B-70F5B8A4B356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27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64517" name="Line 5"/>
          <p:cNvSpPr>
            <a:spLocks noChangeShapeType="1"/>
          </p:cNvSpPr>
          <p:nvPr/>
        </p:nvSpPr>
        <p:spPr bwMode="auto">
          <a:xfrm>
            <a:off x="4800600" y="39624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518" name="Line 6"/>
          <p:cNvSpPr>
            <a:spLocks noChangeShapeType="1"/>
          </p:cNvSpPr>
          <p:nvPr/>
        </p:nvSpPr>
        <p:spPr bwMode="auto">
          <a:xfrm>
            <a:off x="4876800" y="54102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85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808164" y="152400"/>
            <a:ext cx="7793037" cy="1143000"/>
          </a:xfrm>
        </p:spPr>
        <p:txBody>
          <a:bodyPr/>
          <a:lstStyle/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Structure of Coenzyme FAD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057400" y="1676400"/>
            <a:ext cx="2895600" cy="4267200"/>
          </a:xfrm>
        </p:spPr>
        <p:txBody>
          <a:bodyPr/>
          <a:lstStyle/>
          <a:p>
            <a:pPr eaLnBrk="1" hangingPunct="1">
              <a:buClr>
                <a:schemeClr val="bg2"/>
              </a:buClr>
              <a:buSzTx/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FAD</a:t>
            </a:r>
            <a:r>
              <a:rPr lang="en-US" altLang="en-US" sz="2400" baseline="30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(flavin adenine  </a:t>
            </a:r>
          </a:p>
          <a:p>
            <a:pPr eaLnBrk="1" hangingPunct="1">
              <a:buClr>
                <a:schemeClr val="bg2"/>
              </a:buClr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dinucleotide)</a:t>
            </a: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contains ADP and riboflavin</a:t>
            </a: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buFont typeface="Wingdings" panose="05000000000000000000" pitchFamily="2" charset="2"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 (vitamin B</a:t>
            </a:r>
            <a:r>
              <a:rPr lang="en-US" altLang="en-US" sz="2400" baseline="-25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)</a:t>
            </a: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is reduced to FADH</a:t>
            </a:r>
            <a:r>
              <a:rPr lang="en-US" altLang="en-US" sz="2400" baseline="-25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when  flavin accepts </a:t>
            </a: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buFont typeface="Wingdings" panose="05000000000000000000" pitchFamily="2" charset="2"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 2H</a:t>
            </a:r>
            <a:r>
              <a:rPr lang="en-US" altLang="en-US" sz="2400" baseline="30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+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and 2 </a:t>
            </a:r>
            <a:r>
              <a:rPr lang="en-US" altLang="en-US" sz="2400" i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e</a:t>
            </a:r>
            <a:r>
              <a:rPr lang="en-US" altLang="en-US" sz="2400" baseline="30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–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endParaRPr lang="en-US" altLang="en-US" sz="2400" baseline="30000">
              <a:solidFill>
                <a:srgbClr val="000000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buClr>
                <a:schemeClr val="bg2"/>
              </a:buClr>
              <a:buSzTx/>
              <a:buFontTx/>
              <a:buChar char="•"/>
            </a:pP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2290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5EC6ADEB-186A-4021-86F6-71D441CC4C03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28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pic>
        <p:nvPicPr>
          <p:cNvPr id="66567" name="Picture 7" descr="18_07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95399"/>
            <a:ext cx="6799454" cy="487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60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808164" y="152400"/>
            <a:ext cx="7793037" cy="1143000"/>
          </a:xfrm>
        </p:spPr>
        <p:txBody>
          <a:bodyPr/>
          <a:lstStyle/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Structure of Coenzyme FAD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057400" y="1676400"/>
            <a:ext cx="8305800" cy="1524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An example of a reaction in the citric acid cycle that utilizes FAD is the conversion of the carbon–carbon single bond in succinate to a double bond in fumarate and FADH</a:t>
            </a:r>
            <a:r>
              <a:rPr lang="en-US" altLang="en-US" sz="2400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2290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1B14FC0E-FC8D-48B7-992A-C98372E6BD11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29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pic>
        <p:nvPicPr>
          <p:cNvPr id="68615" name="Picture 7" descr="18_Pg643_Unfigure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429000"/>
            <a:ext cx="8534400" cy="162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87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Stages of Metabolism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19" y="1825624"/>
            <a:ext cx="11467070" cy="4674029"/>
          </a:xfrm>
        </p:spPr>
        <p:txBody>
          <a:bodyPr>
            <a:normAutofit/>
          </a:bodyPr>
          <a:lstStyle/>
          <a:p>
            <a:pPr>
              <a:spcBef>
                <a:spcPct val="10000"/>
              </a:spcBef>
              <a:spcAft>
                <a:spcPct val="10000"/>
              </a:spcAft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en-US" alt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Catabolic reactions</a:t>
            </a:r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are organized in stages.</a:t>
            </a:r>
          </a:p>
          <a:p>
            <a:pPr>
              <a:spcBef>
                <a:spcPct val="10000"/>
              </a:spcBef>
              <a:spcAft>
                <a:spcPct val="10000"/>
              </a:spcAft>
              <a:buClr>
                <a:schemeClr val="bg2"/>
              </a:buClr>
              <a:buFontTx/>
              <a:buChar char="•"/>
            </a:pPr>
            <a:endParaRPr lang="en-US" altLang="en-US" b="1" dirty="0" smtClean="0">
              <a:solidFill>
                <a:srgbClr val="000000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>
              <a:spcBef>
                <a:spcPct val="10000"/>
              </a:spcBef>
              <a:spcAft>
                <a:spcPct val="10000"/>
              </a:spcAft>
              <a:buClr>
                <a:schemeClr val="bg2"/>
              </a:buClr>
              <a:buFontTx/>
              <a:buChar char="•"/>
            </a:pPr>
            <a:r>
              <a:rPr lang="en-US" alt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Stage 1: 	Digestion and hydrolysis</a:t>
            </a:r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break down large molecules to smaller  </a:t>
            </a:r>
          </a:p>
          <a:p>
            <a:pPr>
              <a:spcBef>
                <a:spcPct val="10000"/>
              </a:spcBef>
              <a:spcAft>
                <a:spcPct val="10000"/>
              </a:spcAft>
              <a:buClr>
                <a:schemeClr val="bg2"/>
              </a:buClr>
              <a:buFontTx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              </a:t>
            </a:r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ones that enter the bloodstream.</a:t>
            </a:r>
          </a:p>
          <a:p>
            <a:pPr>
              <a:spcBef>
                <a:spcPct val="10000"/>
              </a:spcBef>
              <a:spcAft>
                <a:spcPct val="10000"/>
              </a:spcAft>
              <a:buClr>
                <a:schemeClr val="bg2"/>
              </a:buClr>
              <a:buFontTx/>
              <a:buChar char="•"/>
            </a:pPr>
            <a:r>
              <a:rPr lang="en-US" alt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Stage 2: 	Degradation</a:t>
            </a:r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breaks down molecules to</a:t>
            </a:r>
          </a:p>
          <a:p>
            <a:pPr>
              <a:spcBef>
                <a:spcPct val="10000"/>
              </a:spcBef>
              <a:spcAft>
                <a:spcPct val="10000"/>
              </a:spcAft>
              <a:buClr>
                <a:schemeClr val="bg2"/>
              </a:buClr>
              <a:buSzTx/>
              <a:buFontTx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			two- and three-carbon compounds</a:t>
            </a:r>
          </a:p>
          <a:p>
            <a:pPr>
              <a:spcBef>
                <a:spcPct val="10000"/>
              </a:spcBef>
              <a:spcAft>
                <a:spcPct val="10000"/>
              </a:spcAft>
              <a:buClr>
                <a:schemeClr val="bg2"/>
              </a:buClr>
              <a:buFontTx/>
              <a:buChar char="•"/>
            </a:pPr>
            <a:r>
              <a:rPr lang="en-US" alt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Stage 3: 	Oxidation</a:t>
            </a:r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of small molecules in the citric</a:t>
            </a:r>
          </a:p>
          <a:p>
            <a:pPr lvl="1">
              <a:spcBef>
                <a:spcPct val="10000"/>
              </a:spcBef>
              <a:spcAft>
                <a:spcPct val="10000"/>
              </a:spcAft>
              <a:buClr>
                <a:schemeClr val="bg2"/>
              </a:buClr>
              <a:buSzTx/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			acid cycle and electron transport provides</a:t>
            </a:r>
          </a:p>
          <a:p>
            <a:pPr lvl="1">
              <a:spcBef>
                <a:spcPct val="10000"/>
              </a:spcBef>
              <a:spcAft>
                <a:spcPct val="10000"/>
              </a:spcAft>
              <a:buClr>
                <a:schemeClr val="bg2"/>
              </a:buClr>
              <a:buSzTx/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			ATP energy.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5701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176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Coenzyme A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322514" y="1600200"/>
            <a:ext cx="7812087" cy="4419600"/>
          </a:xfrm>
        </p:spPr>
        <p:txBody>
          <a:bodyPr/>
          <a:lstStyle/>
          <a:p>
            <a:pPr marL="0" indent="0">
              <a:lnSpc>
                <a:spcPct val="95000"/>
              </a:lnSpc>
              <a:spcBef>
                <a:spcPct val="15000"/>
              </a:spcBef>
              <a:buNone/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Coenzyme A (CoA) 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activates acyl groups such as the two carbon acetyl group for transfer. </a:t>
            </a:r>
          </a:p>
          <a:p>
            <a:pPr marL="0" indent="0">
              <a:lnSpc>
                <a:spcPct val="95000"/>
              </a:lnSpc>
              <a:spcBef>
                <a:spcPct val="15000"/>
              </a:spcBef>
              <a:buNone/>
            </a:pP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0" indent="0">
              <a:lnSpc>
                <a:spcPct val="95000"/>
              </a:lnSpc>
              <a:spcBef>
                <a:spcPct val="15000"/>
              </a:spcBef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        O                                                       O</a:t>
            </a:r>
          </a:p>
          <a:p>
            <a:pPr marL="0" indent="0">
              <a:lnSpc>
                <a:spcPct val="95000"/>
              </a:lnSpc>
              <a:spcBef>
                <a:spcPct val="15000"/>
              </a:spcBef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        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||				         ||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spcAft>
                <a:spcPct val="10000"/>
              </a:spcAft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CH</a:t>
            </a:r>
            <a:r>
              <a:rPr lang="en-US" altLang="en-US" sz="2400" baseline="-25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3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—C—  +  HS—CoA                 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CH</a:t>
            </a:r>
            <a:r>
              <a:rPr lang="en-US" altLang="en-US" sz="2400" baseline="-25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3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—C—S—CoA    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spcAft>
                <a:spcPct val="10000"/>
              </a:spcAft>
              <a:buNone/>
            </a:pP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0" indent="0">
              <a:lnSpc>
                <a:spcPct val="95000"/>
              </a:lnSpc>
              <a:spcBef>
                <a:spcPct val="10000"/>
              </a:spcBef>
              <a:buNone/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Acetyl group			              Acetyl CoA</a:t>
            </a:r>
          </a:p>
        </p:txBody>
      </p:sp>
      <p:sp>
        <p:nvSpPr>
          <p:cNvPr id="1331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0F73B951-DD40-4125-9C80-1B87CEEE5AEB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30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70661" name="Line 4"/>
          <p:cNvSpPr>
            <a:spLocks noChangeShapeType="1"/>
          </p:cNvSpPr>
          <p:nvPr/>
        </p:nvSpPr>
        <p:spPr bwMode="auto">
          <a:xfrm>
            <a:off x="5943600" y="373380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59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Structure of Coenzyme A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33600" y="1600200"/>
            <a:ext cx="7391400" cy="3810000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15000"/>
              </a:spcBef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Coenzyme A (CoA) contains pantothenic acid (vitamin B</a:t>
            </a:r>
            <a:r>
              <a:rPr lang="en-US" altLang="en-US" sz="2400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5</a:t>
            </a: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), ADP, and aminoethanethiol.</a:t>
            </a:r>
          </a:p>
          <a:p>
            <a:pPr eaLnBrk="1" hangingPunct="1">
              <a:lnSpc>
                <a:spcPct val="95000"/>
              </a:lnSpc>
              <a:spcBef>
                <a:spcPct val="15000"/>
              </a:spcBef>
              <a:buClr>
                <a:schemeClr val="bg2"/>
              </a:buClr>
              <a:buFont typeface="Wingdings" panose="05000000000000000000" pitchFamily="2" charset="2"/>
              <a:buNone/>
            </a:pPr>
            <a:endParaRPr lang="en-US" altLang="en-US" sz="24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5000"/>
              </a:lnSpc>
              <a:spcBef>
                <a:spcPct val="15000"/>
              </a:spcBef>
              <a:buClr>
                <a:schemeClr val="bg2"/>
              </a:buClr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5000"/>
              </a:lnSpc>
              <a:spcBef>
                <a:spcPct val="15000"/>
              </a:spcBef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		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Clr>
                <a:schemeClr val="bg2"/>
              </a:buClr>
              <a:buFont typeface="Wingdings" panose="05000000000000000000" pitchFamily="2" charset="2"/>
              <a:buNone/>
            </a:pPr>
            <a:endParaRPr lang="en-US" altLang="en-US" sz="20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07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E8E3415C-5B74-43F8-8B93-739259C9878C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31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pic>
        <p:nvPicPr>
          <p:cNvPr id="72710" name="Picture 6" descr="18_08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743200"/>
            <a:ext cx="853440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87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Coenzyme A: Synthesis of Acetyl CoA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33600" y="1600200"/>
            <a:ext cx="7391400" cy="3810000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15000"/>
              </a:spcBef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important feature of coenzyme A (abbreviated HS-CoA) is the thiol group, which bonds to two-carbon acetyl groups to give the energy-rich thioester </a:t>
            </a:r>
            <a:r>
              <a:rPr lang="en-US" altLang="en-US" sz="24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acetyl CoA.</a:t>
            </a:r>
          </a:p>
          <a:p>
            <a:pPr eaLnBrk="1" hangingPunct="1">
              <a:lnSpc>
                <a:spcPct val="95000"/>
              </a:lnSpc>
              <a:spcBef>
                <a:spcPct val="15000"/>
              </a:spcBef>
              <a:buClr>
                <a:schemeClr val="bg2"/>
              </a:buClr>
              <a:buFont typeface="Wingdings" panose="05000000000000000000" pitchFamily="2" charset="2"/>
              <a:buNone/>
            </a:pPr>
            <a:endParaRPr lang="en-US" altLang="en-US" sz="24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5000"/>
              </a:lnSpc>
              <a:spcBef>
                <a:spcPct val="15000"/>
              </a:spcBef>
              <a:buClr>
                <a:schemeClr val="bg2"/>
              </a:buClr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5000"/>
              </a:lnSpc>
              <a:spcBef>
                <a:spcPct val="15000"/>
              </a:spcBef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		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Clr>
                <a:schemeClr val="bg2"/>
              </a:buClr>
              <a:buFont typeface="Wingdings" panose="05000000000000000000" pitchFamily="2" charset="2"/>
              <a:buNone/>
            </a:pPr>
            <a:endParaRPr lang="en-US" altLang="en-US" sz="20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07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EFE6FAD3-BAD5-4426-B7B5-F904761296EE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32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pic>
        <p:nvPicPr>
          <p:cNvPr id="74758" name="Picture 6" descr="18_Pg645_Un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402014"/>
            <a:ext cx="8534400" cy="177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44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176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Learning Check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133600" y="1524000"/>
            <a:ext cx="7696200" cy="4114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Which of the following coenzymes best match with the description?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	NAD</a:t>
            </a:r>
            <a:r>
              <a:rPr lang="en-US" altLang="en-US" sz="2400" baseline="30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+</a:t>
            </a: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		FAD		NADH + H</a:t>
            </a:r>
            <a:r>
              <a:rPr lang="en-US" altLang="en-US" sz="2400" baseline="30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+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	FADH</a:t>
            </a:r>
            <a:r>
              <a:rPr lang="en-US" altLang="en-US" sz="2400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		</a:t>
            </a: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Coenzyme A</a:t>
            </a:r>
          </a:p>
          <a:p>
            <a:pPr>
              <a:spcBef>
                <a:spcPts val="600"/>
              </a:spcBef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A.  coenzyme used in oxidation of carbon</a:t>
            </a: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–</a:t>
            </a: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oxygen bonds</a:t>
            </a:r>
          </a:p>
          <a:p>
            <a:pPr>
              <a:spcBef>
                <a:spcPts val="600"/>
              </a:spcBef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B.  reduced form of flavin adenine dinucleotide</a:t>
            </a:r>
          </a:p>
          <a:p>
            <a:pPr>
              <a:spcBef>
                <a:spcPts val="600"/>
              </a:spcBef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C.  used to transfer acetyl groups</a:t>
            </a:r>
          </a:p>
          <a:p>
            <a:pPr>
              <a:spcBef>
                <a:spcPts val="600"/>
              </a:spcBef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D.  oxidized form of flavin adenine dinucleotide </a:t>
            </a:r>
          </a:p>
          <a:p>
            <a:pPr>
              <a:spcBef>
                <a:spcPts val="600"/>
              </a:spcBef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E.  the coenzyme after C=O bond formation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433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118921EC-74CF-4E92-AABF-4560983A62F4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33</a:t>
            </a:fld>
            <a:endParaRPr lang="en-US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176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Solution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981200" y="1676400"/>
            <a:ext cx="8153400" cy="4114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Which of the following coenzymes best match with the description?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	NAD</a:t>
            </a:r>
            <a:r>
              <a:rPr lang="en-US" altLang="en-US" sz="2400" baseline="30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+</a:t>
            </a: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		 FAD			NADH + H</a:t>
            </a:r>
            <a:r>
              <a:rPr lang="en-US" altLang="en-US" sz="2400" baseline="30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+</a:t>
            </a:r>
          </a:p>
          <a:p>
            <a:pPr eaLnBrk="1" hangingPunct="1">
              <a:lnSpc>
                <a:spcPct val="95000"/>
              </a:lnSpc>
              <a:spcBef>
                <a:spcPct val="5000"/>
              </a:spcBef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	FADH</a:t>
            </a:r>
            <a:r>
              <a:rPr lang="en-US" altLang="en-US" sz="2400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		</a:t>
            </a: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Coenzyme A</a:t>
            </a:r>
          </a:p>
          <a:p>
            <a:pPr eaLnBrk="1" hangingPunct="1">
              <a:lnSpc>
                <a:spcPct val="95000"/>
              </a:lnSpc>
              <a:spcBef>
                <a:spcPct val="5000"/>
              </a:spcBef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A. coenzyme used in oxidation of carbon-oxygen bonds						                </a:t>
            </a:r>
            <a:r>
              <a:rPr lang="en-US" altLang="en-US" sz="2400" b="1">
                <a:solidFill>
                  <a:srgbClr val="227A8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  NAD</a:t>
            </a:r>
            <a:r>
              <a:rPr lang="en-US" altLang="en-US" sz="2400" b="1" baseline="30000">
                <a:solidFill>
                  <a:srgbClr val="227A8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+</a:t>
            </a:r>
            <a:endParaRPr lang="en-US" altLang="en-US" sz="2400" b="1">
              <a:solidFill>
                <a:srgbClr val="227A8F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5000"/>
              </a:lnSpc>
              <a:spcBef>
                <a:spcPct val="15000"/>
              </a:spcBef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B. reduced form of flavin adenine dinucleotide   </a:t>
            </a:r>
            <a:r>
              <a:rPr lang="en-US" altLang="en-US" sz="2400" b="1">
                <a:solidFill>
                  <a:srgbClr val="227A8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 FADH</a:t>
            </a:r>
            <a:r>
              <a:rPr lang="en-US" altLang="en-US" sz="2400" b="1" baseline="-25000">
                <a:solidFill>
                  <a:srgbClr val="227A8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2</a:t>
            </a:r>
            <a:endParaRPr lang="en-US" altLang="en-US" sz="2400" b="1">
              <a:solidFill>
                <a:srgbClr val="227A8F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5000"/>
              </a:lnSpc>
              <a:spcBef>
                <a:spcPct val="15000"/>
              </a:spcBef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C. used to transfer acetyl groups		    </a:t>
            </a:r>
            <a:r>
              <a:rPr lang="en-US" altLang="en-US" sz="2400" b="1">
                <a:solidFill>
                  <a:srgbClr val="227A8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 Coenzyme A</a:t>
            </a:r>
          </a:p>
          <a:p>
            <a:pPr eaLnBrk="1" hangingPunct="1">
              <a:lnSpc>
                <a:spcPct val="95000"/>
              </a:lnSpc>
              <a:spcBef>
                <a:spcPct val="15000"/>
              </a:spcBef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D. oxidized form of flavin adenine dinucleotide   </a:t>
            </a:r>
            <a:r>
              <a:rPr lang="en-US" altLang="en-US" sz="2400" b="1">
                <a:solidFill>
                  <a:srgbClr val="227A8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FAD</a:t>
            </a:r>
          </a:p>
          <a:p>
            <a:pPr eaLnBrk="1" hangingPunct="1">
              <a:lnSpc>
                <a:spcPct val="95000"/>
              </a:lnSpc>
              <a:spcBef>
                <a:spcPct val="15000"/>
              </a:spcBef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E. the coenzyme after C=O bond formation          </a:t>
            </a:r>
            <a:r>
              <a:rPr lang="en-US" altLang="en-US" sz="2400" b="1">
                <a:solidFill>
                  <a:srgbClr val="227A8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NADH + H</a:t>
            </a:r>
            <a:r>
              <a:rPr lang="en-US" altLang="en-US" sz="2400" b="1" baseline="30000">
                <a:solidFill>
                  <a:srgbClr val="227A8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+</a:t>
            </a:r>
            <a:endParaRPr lang="en-US" altLang="en-US" sz="2400" b="1">
              <a:solidFill>
                <a:srgbClr val="227A8F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endParaRPr lang="en-US" altLang="en-US" sz="24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536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C418EBBB-4952-484E-946D-BA0599E21944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34</a:t>
            </a:fld>
            <a:endParaRPr lang="en-US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47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176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Types of Metabolic Reactions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981200" y="1280983"/>
            <a:ext cx="8153400" cy="4114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Metabolic reactions take place at body temperature and physiological pH, which requires enzymes and often coenzymes.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536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FD422064-51CE-48D8-90C5-115375453318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35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pic>
        <p:nvPicPr>
          <p:cNvPr id="80902" name="Picture 6" descr="18_03_Tab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675" y="2532025"/>
            <a:ext cx="8151305" cy="408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22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17675" y="228600"/>
            <a:ext cx="8153400" cy="990600"/>
          </a:xfrm>
        </p:spPr>
        <p:txBody>
          <a:bodyPr/>
          <a:lstStyle/>
          <a:p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Stage 2: Glycolysis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057400" y="1524001"/>
            <a:ext cx="3505200" cy="4608513"/>
          </a:xfrm>
        </p:spPr>
        <p:txBody>
          <a:bodyPr/>
          <a:lstStyle/>
          <a:p>
            <a:pPr>
              <a:spcBef>
                <a:spcPct val="0"/>
              </a:spcBef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en-US" altLang="en-US" sz="24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Stage 2: Glycolysis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</a:p>
          <a:p>
            <a:pPr>
              <a:spcBef>
                <a:spcPct val="0"/>
              </a:spcBef>
              <a:buSzTx/>
              <a:buFontTx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is a metabolic pathway that uses glucose, a digestion product from carbohydrates</a:t>
            </a:r>
          </a:p>
          <a:p>
            <a:pPr>
              <a:spcBef>
                <a:spcPct val="0"/>
              </a:spcBef>
              <a:buSzTx/>
              <a:buFontTx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degrades six-carbon glucose molecules to </a:t>
            </a:r>
          </a:p>
          <a:p>
            <a:pPr>
              <a:spcBef>
                <a:spcPct val="0"/>
              </a:spcBef>
              <a:buSzTx/>
              <a:buFont typeface="Wingdings" panose="05000000000000000000" pitchFamily="2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 three-carbon pyruvate molecules</a:t>
            </a:r>
          </a:p>
          <a:p>
            <a:pPr>
              <a:spcBef>
                <a:spcPct val="0"/>
              </a:spcBef>
              <a:buSzTx/>
              <a:buFontTx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is an anaerobic (no oxygen) process</a:t>
            </a:r>
          </a:p>
        </p:txBody>
      </p:sp>
      <p:sp>
        <p:nvSpPr>
          <p:cNvPr id="2051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2EF95078-B3C9-43D7-A1E4-14817BE63017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36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pic>
        <p:nvPicPr>
          <p:cNvPr id="54279" name="Picture 7" descr="18_Pg650_Unfigure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9" y="439536"/>
            <a:ext cx="4300151" cy="559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64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17675" y="228600"/>
            <a:ext cx="8153400" cy="990600"/>
          </a:xfrm>
        </p:spPr>
        <p:txBody>
          <a:bodyPr/>
          <a:lstStyle/>
          <a:p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Glycolysis: Energy Investment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32720" y="2154024"/>
            <a:ext cx="4957118" cy="2471351"/>
          </a:xfrm>
        </p:spPr>
        <p:txBody>
          <a:bodyPr>
            <a:normAutofit lnSpcReduction="10000"/>
          </a:bodyPr>
          <a:lstStyle/>
          <a:p>
            <a:pPr>
              <a:spcBef>
                <a:spcPct val="10000"/>
              </a:spcBef>
              <a:spcAft>
                <a:spcPct val="5000"/>
              </a:spcAft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 reactions 1 to 5 of glycolysis, </a:t>
            </a:r>
          </a:p>
          <a:p>
            <a:pPr>
              <a:spcBef>
                <a:spcPct val="10000"/>
              </a:spcBef>
              <a:spcAft>
                <a:spcPct val="5000"/>
              </a:spcAft>
              <a:buSzTx/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energy is required to add phosphate groups to glucose </a:t>
            </a:r>
          </a:p>
          <a:p>
            <a:pPr>
              <a:spcBef>
                <a:spcPct val="10000"/>
              </a:spcBef>
              <a:spcAft>
                <a:spcPct val="5000"/>
              </a:spcAft>
              <a:buSzTx/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glucose is converted to two three-carbon molecules</a:t>
            </a:r>
          </a:p>
          <a:p>
            <a:pPr>
              <a:spcBef>
                <a:spcPct val="10000"/>
              </a:spcBef>
              <a:spcAft>
                <a:spcPct val="5000"/>
              </a:spcAft>
              <a:buClr>
                <a:schemeClr val="bg2"/>
              </a:buClr>
              <a:buSzTx/>
              <a:buFont typeface="Arial" panose="020B0604020202020204" pitchFamily="34" charset="0"/>
              <a:buChar char="•"/>
            </a:pPr>
            <a:endParaRPr lang="en-US" altLang="en-US" sz="24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>
              <a:spcBef>
                <a:spcPct val="10000"/>
              </a:spcBef>
              <a:spcAft>
                <a:spcPct val="500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819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4DF24342-0982-4472-B1D5-5FF9FF9AB87E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37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pic>
        <p:nvPicPr>
          <p:cNvPr id="56327" name="Picture 7" descr="18_09_Figure_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982" y="1219200"/>
            <a:ext cx="5988987" cy="513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91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17675" y="228600"/>
            <a:ext cx="4090001" cy="990600"/>
          </a:xfrm>
        </p:spPr>
        <p:txBody>
          <a:bodyPr>
            <a:normAutofit fontScale="90000"/>
          </a:bodyPr>
          <a:lstStyle/>
          <a:p>
            <a:r>
              <a:rPr lang="en-US" altLang="en-US" sz="36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Glycolysis: Energy Investment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2117" y="1474573"/>
            <a:ext cx="4187825" cy="44958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Reaction 1 Phosphorylation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 phosphate from ATP is added to glucose, forming glucose-6-phosphate and ADP.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Reaction 2 Isomerization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glucose-6-phosphate, the aldose from reaction 1, undergoes isomerization to fructose-6-phosphate, which is a ketose.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4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en-US" sz="24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921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415B952C-9537-4C83-8D02-FFF395C04DAE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38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pic>
        <p:nvPicPr>
          <p:cNvPr id="58376" name="Picture 8" descr="18_Pg648_Unfigure_2_1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470" y="228599"/>
            <a:ext cx="3356363" cy="623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80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17675" y="228600"/>
            <a:ext cx="8153400" cy="990600"/>
          </a:xfrm>
        </p:spPr>
        <p:txBody>
          <a:bodyPr/>
          <a:lstStyle/>
          <a:p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Glycolysis: Energy Investment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41638" y="1394254"/>
            <a:ext cx="4343400" cy="4495800"/>
          </a:xfrm>
        </p:spPr>
        <p:txBody>
          <a:bodyPr/>
          <a:lstStyle/>
          <a:p>
            <a:pPr>
              <a:spcBef>
                <a:spcPts val="1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Reaction 3 Phosphorylation</a:t>
            </a:r>
          </a:p>
          <a:p>
            <a:pPr>
              <a:spcBef>
                <a:spcPts val="100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Fructose-6-phosphate reacts with a second ATP, adding a second  phosphate to the molecule: fructose-1,6-biphosphate. </a:t>
            </a:r>
          </a:p>
          <a:p>
            <a:pPr>
              <a:spcBef>
                <a:spcPts val="1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Reaction 4 Cleavage</a:t>
            </a:r>
          </a:p>
          <a:p>
            <a:pPr>
              <a:spcBef>
                <a:spcPts val="100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Fructose-1,6-bisphosphate is split into two three-carbon phosphate isomers:</a:t>
            </a:r>
          </a:p>
          <a:p>
            <a:pPr>
              <a:spcBef>
                <a:spcPts val="100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 dihydroxyacetone phosphate and glyceraldehyde-3-phosphate</a:t>
            </a:r>
            <a:r>
              <a:rPr lang="en-US" altLang="en-US" sz="24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</a:t>
            </a:r>
            <a:endParaRPr lang="en-US" altLang="en-US" sz="24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921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18035742-FC23-4097-AE79-B24DA9CFE7BB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39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pic>
        <p:nvPicPr>
          <p:cNvPr id="60424" name="Picture 8" descr="18_Pg648_Unfigure_2_3_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642" y="1394253"/>
            <a:ext cx="4163375" cy="48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90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2794686" cy="1325563"/>
          </a:xfrm>
        </p:spPr>
        <p:txBody>
          <a:bodyPr>
            <a:normAutofit fontScale="90000"/>
          </a:bodyPr>
          <a:lstStyle/>
          <a:p>
            <a:r>
              <a:rPr lang="en-US" altLang="en-US" b="1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Stages of Metabolism</a:t>
            </a:r>
            <a:endParaRPr lang="en-US" dirty="0"/>
          </a:p>
        </p:txBody>
      </p:sp>
      <p:pic>
        <p:nvPicPr>
          <p:cNvPr id="5" name="Picture 7" descr="18_01_Figure_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282" y="142703"/>
            <a:ext cx="6207353" cy="662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6632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17675" y="228600"/>
            <a:ext cx="8153400" cy="990600"/>
          </a:xfrm>
        </p:spPr>
        <p:txBody>
          <a:bodyPr/>
          <a:lstStyle/>
          <a:p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Glycolysis: Energy Investment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71587" y="1336590"/>
            <a:ext cx="4264025" cy="4495800"/>
          </a:xfrm>
        </p:spPr>
        <p:txBody>
          <a:bodyPr/>
          <a:lstStyle/>
          <a:p>
            <a:pPr>
              <a:spcBef>
                <a:spcPts val="1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Reaction 5 Isomerization</a:t>
            </a:r>
          </a:p>
          <a:p>
            <a:pPr>
              <a:spcBef>
                <a:spcPts val="100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Because dihydroxyacetone phosphate is a ketone, it cannot react further. It undergoes isomerization to provide a second molecule of glyceraldehyde-3-phosphate,</a:t>
            </a:r>
          </a:p>
          <a:p>
            <a:pPr>
              <a:spcBef>
                <a:spcPts val="100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 which can be oxidized. Now all six-carbon atoms from glucose are contained</a:t>
            </a:r>
          </a:p>
          <a:p>
            <a:pPr>
              <a:spcBef>
                <a:spcPts val="100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 in two identical triose phosphates.</a:t>
            </a:r>
            <a:endParaRPr lang="en-US" altLang="en-US" sz="2400" b="1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>
              <a:spcBef>
                <a:spcPts val="100"/>
              </a:spcBef>
              <a:buNone/>
            </a:pPr>
            <a:endParaRPr lang="en-US" altLang="en-US" sz="24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921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7D59EB65-1EEC-4F35-82E4-90010B158A4B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40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pic>
        <p:nvPicPr>
          <p:cNvPr id="62472" name="Picture 8" descr="18_Pg648_Unfigure_2_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330" y="1417553"/>
            <a:ext cx="5361778" cy="477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92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260353" y="228600"/>
            <a:ext cx="4113939" cy="914400"/>
          </a:xfrm>
        </p:spPr>
        <p:txBody>
          <a:bodyPr>
            <a:normAutofit fontScale="90000"/>
          </a:bodyPr>
          <a:lstStyle/>
          <a:p>
            <a:r>
              <a:rPr lang="en-US" altLang="en-US" sz="36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Glycolysis: Energy Production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70702" y="1942928"/>
            <a:ext cx="4267200" cy="4419600"/>
          </a:xfrm>
        </p:spPr>
        <p:txBody>
          <a:bodyPr/>
          <a:lstStyle/>
          <a:p>
            <a:pPr>
              <a:spcBef>
                <a:spcPct val="10000"/>
              </a:spcBef>
              <a:spcAft>
                <a:spcPct val="10000"/>
              </a:spcAft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 reactions 6 to 10 of glycolysis, energy is generated as</a:t>
            </a:r>
          </a:p>
          <a:p>
            <a:pPr>
              <a:spcBef>
                <a:spcPct val="10000"/>
              </a:spcBef>
              <a:spcAft>
                <a:spcPct val="10000"/>
              </a:spcAft>
              <a:buSzTx/>
              <a:buFontTx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sugar phosphates are cleaved to triose phosphates</a:t>
            </a:r>
          </a:p>
          <a:p>
            <a:pPr>
              <a:spcBef>
                <a:spcPct val="10000"/>
              </a:spcBef>
              <a:spcAft>
                <a:spcPct val="10000"/>
              </a:spcAft>
              <a:buSzTx/>
              <a:buFontTx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four ATP molecules are produced</a:t>
            </a:r>
          </a:p>
          <a:p>
            <a:pPr>
              <a:spcBef>
                <a:spcPct val="10000"/>
              </a:spcBef>
              <a:spcAft>
                <a:spcPct val="1000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</a:pPr>
            <a:endParaRPr lang="en-US" altLang="en-US" sz="24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>
              <a:spcBef>
                <a:spcPct val="10000"/>
              </a:spcBef>
              <a:spcAft>
                <a:spcPct val="1000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</a:pPr>
            <a:endParaRPr lang="en-US" altLang="en-US" sz="24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0242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DB0F2F02-7C08-4818-921E-F054CF4B9C73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41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pic>
        <p:nvPicPr>
          <p:cNvPr id="64519" name="Picture 7" descr="18_09_Figure_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457" y="368643"/>
            <a:ext cx="6728441" cy="627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86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17675" y="228600"/>
            <a:ext cx="8153400" cy="990600"/>
          </a:xfrm>
        </p:spPr>
        <p:txBody>
          <a:bodyPr/>
          <a:lstStyle/>
          <a:p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Glycolysis: Energy Production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71500" y="1219200"/>
            <a:ext cx="4419600" cy="4419600"/>
          </a:xfrm>
        </p:spPr>
        <p:txBody>
          <a:bodyPr/>
          <a:lstStyle/>
          <a:p>
            <a:pPr>
              <a:spcBef>
                <a:spcPts val="1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Reaction 6 </a:t>
            </a:r>
          </a:p>
          <a:p>
            <a:pPr>
              <a:spcBef>
                <a:spcPts val="1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Oxidation, Phosphorylation</a:t>
            </a:r>
          </a:p>
          <a:p>
            <a:pPr>
              <a:spcBef>
                <a:spcPts val="100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aldehyde group of each glyceraldehyde-3-phosphate is oxidized to a carboxyl group by the coenzyme, which is reduced to NADH and H</a:t>
            </a:r>
            <a:r>
              <a:rPr lang="en-US" altLang="en-US" sz="2400" baseline="30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+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A phosphate adds to the new carboxyl groups to form two molecules of the high-energy compound 1,3-bisphosphoglycerate.</a:t>
            </a:r>
          </a:p>
        </p:txBody>
      </p:sp>
      <p:sp>
        <p:nvSpPr>
          <p:cNvPr id="1126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99DA8A26-8512-4EDC-BBF9-20092634F841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42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66565" name="TextBox 16"/>
          <p:cNvSpPr txBox="1">
            <a:spLocks noChangeArrowheads="1"/>
          </p:cNvSpPr>
          <p:nvPr/>
        </p:nvSpPr>
        <p:spPr bwMode="auto">
          <a:xfrm>
            <a:off x="7543800" y="3124201"/>
            <a:ext cx="2667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pic>
        <p:nvPicPr>
          <p:cNvPr id="66568" name="Picture 8" descr="18_Pg649_Unfigure_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782" y="1219200"/>
            <a:ext cx="3722337" cy="513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39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17675" y="228600"/>
            <a:ext cx="3999384" cy="990600"/>
          </a:xfrm>
        </p:spPr>
        <p:txBody>
          <a:bodyPr>
            <a:normAutofit fontScale="90000"/>
          </a:bodyPr>
          <a:lstStyle/>
          <a:p>
            <a:r>
              <a:rPr lang="en-US" altLang="en-US" sz="36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Glycolysis: Energy Production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94270" y="1370807"/>
            <a:ext cx="4114800" cy="4419600"/>
          </a:xfrm>
        </p:spPr>
        <p:txBody>
          <a:bodyPr/>
          <a:lstStyle/>
          <a:p>
            <a:pPr>
              <a:spcBef>
                <a:spcPts val="1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Reaction 7 Phosphate Transfer</a:t>
            </a:r>
          </a:p>
          <a:p>
            <a:pPr>
              <a:spcBef>
                <a:spcPts val="100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Phosphorylation transfers a phosphate group from each 1,3-bisphosphoglycerate to ADP, producing 2 molecules of ATP. At this point 2 ATPs are produced, balancing the two ATPs consumed in reactions 1 and 3.</a:t>
            </a:r>
          </a:p>
        </p:txBody>
      </p:sp>
      <p:sp>
        <p:nvSpPr>
          <p:cNvPr id="1126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25D5C42E-C046-457F-8BE0-AFCB32B0B788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43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pic>
        <p:nvPicPr>
          <p:cNvPr id="68616" name="Picture 8" descr="18_Pg649_Unfigure_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479" y="1219200"/>
            <a:ext cx="4875148" cy="4096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33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17675" y="228600"/>
            <a:ext cx="4032336" cy="990600"/>
          </a:xfrm>
        </p:spPr>
        <p:txBody>
          <a:bodyPr>
            <a:normAutofit fontScale="90000"/>
          </a:bodyPr>
          <a:lstStyle/>
          <a:p>
            <a:r>
              <a:rPr lang="en-US" altLang="en-US" sz="36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Glycolysis: Energy Production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45989" y="1285103"/>
            <a:ext cx="4343400" cy="4419600"/>
          </a:xfrm>
        </p:spPr>
        <p:txBody>
          <a:bodyPr/>
          <a:lstStyle/>
          <a:p>
            <a:pPr>
              <a:spcBef>
                <a:spcPts val="1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Reaction 8 Isomerization</a:t>
            </a:r>
          </a:p>
          <a:p>
            <a:pPr>
              <a:spcBef>
                <a:spcPts val="100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Two 3-phosphoglycerate molecules isomerize, moving the phosphate group from carbon 3 to carbon 2 and yielding two 2-phosphoglycerates.</a:t>
            </a:r>
          </a:p>
          <a:p>
            <a:pPr>
              <a:spcBef>
                <a:spcPts val="1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Reaction 9 Dehydration</a:t>
            </a:r>
          </a:p>
          <a:p>
            <a:pPr>
              <a:spcBef>
                <a:spcPts val="100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Each phosphoglycerate undergoes dehydration to give two high-energy molecules of phosphoenolpyruvate.</a:t>
            </a:r>
          </a:p>
        </p:txBody>
      </p:sp>
      <p:sp>
        <p:nvSpPr>
          <p:cNvPr id="1126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DB330E2D-54CC-4248-9EE3-CE734AE5D78D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44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pic>
        <p:nvPicPr>
          <p:cNvPr id="70664" name="Picture 8" descr="18_Pg649_Unfigure_8_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340" y="228600"/>
            <a:ext cx="3620400" cy="603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95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17675" y="228600"/>
            <a:ext cx="8153400" cy="990600"/>
          </a:xfrm>
        </p:spPr>
        <p:txBody>
          <a:bodyPr/>
          <a:lstStyle/>
          <a:p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Glycolysis: Energy Production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03654" y="1101810"/>
            <a:ext cx="4343400" cy="44196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4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Reaction 10 Phosphate Transfer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 a second direct phosphate transfer, phosphate groups from two phosphoenolpyruvate are transferred to 2 ADPs, forming 2 pyruvates and 2 ATPs.</a:t>
            </a:r>
          </a:p>
        </p:txBody>
      </p:sp>
      <p:sp>
        <p:nvSpPr>
          <p:cNvPr id="1126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F668EF88-072D-4F26-AE48-A51C46C02300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45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pic>
        <p:nvPicPr>
          <p:cNvPr id="72712" name="Picture 8" descr="18_Pg649_Unfigure_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806" y="1303639"/>
            <a:ext cx="5138717" cy="481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79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5"/>
          <p:cNvSpPr>
            <a:spLocks noGrp="1" noChangeArrowheads="1"/>
          </p:cNvSpPr>
          <p:nvPr>
            <p:ph type="title"/>
          </p:nvPr>
        </p:nvSpPr>
        <p:spPr>
          <a:xfrm>
            <a:off x="1717675" y="228600"/>
            <a:ext cx="8153400" cy="990600"/>
          </a:xfrm>
        </p:spPr>
        <p:txBody>
          <a:bodyPr/>
          <a:lstStyle/>
          <a:p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Glycolysis: Overall Reaction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905000" y="1524000"/>
            <a:ext cx="8153400" cy="4724400"/>
          </a:xfrm>
        </p:spPr>
        <p:txBody>
          <a:bodyPr/>
          <a:lstStyle/>
          <a:p>
            <a:pPr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 glycolysis,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two ATP add phosphate to glucose and fructose-6-phosphate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four ATP form as phosphate groups add to ADP	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there is a net gain of 2 ATP and 2 NADH</a:t>
            </a:r>
          </a:p>
          <a:p>
            <a:pPr>
              <a:spcBef>
                <a:spcPct val="10000"/>
              </a:spcBef>
              <a:spcAft>
                <a:spcPct val="5000"/>
              </a:spcAft>
              <a:buClr>
                <a:schemeClr val="bg2"/>
              </a:buClr>
              <a:buSzTx/>
              <a:buFontTx/>
              <a:buNone/>
            </a:pPr>
            <a:endParaRPr lang="en-US" altLang="en-US" sz="24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>
              <a:buClr>
                <a:schemeClr val="bg2"/>
              </a:buClr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		C</a:t>
            </a:r>
            <a:r>
              <a:rPr lang="en-US" altLang="en-US" sz="2400" baseline="-25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6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H</a:t>
            </a:r>
            <a:r>
              <a:rPr lang="en-US" altLang="en-US" sz="2400" baseline="-25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12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O</a:t>
            </a:r>
            <a:r>
              <a:rPr lang="en-US" altLang="en-US" sz="2400" baseline="-25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6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+ 2ADP + 2P</a:t>
            </a:r>
            <a:r>
              <a:rPr lang="en-US" altLang="en-US" sz="2400" baseline="-25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+ 2NAD</a:t>
            </a:r>
            <a:r>
              <a:rPr lang="en-US" altLang="en-US" sz="2400" baseline="30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+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</a:t>
            </a:r>
          </a:p>
          <a:p>
            <a:pPr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CC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        </a:t>
            </a:r>
            <a:r>
              <a:rPr lang="en-US" altLang="en-US" sz="2400" b="1" dirty="0">
                <a:solidFill>
                  <a:srgbClr val="227A8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Glucose</a:t>
            </a:r>
            <a:r>
              <a:rPr lang="en-US" altLang="en-US" sz="2400" b="1" dirty="0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	</a:t>
            </a:r>
          </a:p>
          <a:p>
            <a:pPr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			             2C</a:t>
            </a:r>
            <a:r>
              <a:rPr lang="en-US" altLang="en-US" sz="2400" baseline="-25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3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H</a:t>
            </a:r>
            <a:r>
              <a:rPr lang="en-US" altLang="en-US" sz="2400" baseline="-25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3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O</a:t>
            </a:r>
            <a:r>
              <a:rPr lang="en-US" altLang="en-US" sz="2400" baseline="-25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3</a:t>
            </a:r>
            <a:r>
              <a:rPr lang="en-US" altLang="en-US" sz="2400" baseline="300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–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+ 2ATP + 2NADH + 4H</a:t>
            </a:r>
            <a:r>
              <a:rPr lang="en-US" altLang="en-US" sz="2400" baseline="30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+</a:t>
            </a:r>
            <a:endParaRPr lang="en-US" altLang="en-US" sz="24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CC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  	  </a:t>
            </a:r>
            <a:r>
              <a:rPr lang="en-US" altLang="en-US" sz="2400" b="1" dirty="0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	         </a:t>
            </a:r>
            <a:r>
              <a:rPr lang="en-US" altLang="en-US" sz="2400" b="1" dirty="0">
                <a:solidFill>
                  <a:srgbClr val="227A8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 Pyruvate</a:t>
            </a:r>
          </a:p>
        </p:txBody>
      </p:sp>
      <p:sp>
        <p:nvSpPr>
          <p:cNvPr id="12290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B45D2D20-1D42-4D53-880E-3A15B406AC15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46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74757" name="Line 4"/>
          <p:cNvSpPr>
            <a:spLocks noChangeShapeType="1"/>
          </p:cNvSpPr>
          <p:nvPr/>
        </p:nvSpPr>
        <p:spPr bwMode="auto">
          <a:xfrm>
            <a:off x="7620000" y="41910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25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72297" y="458144"/>
            <a:ext cx="10515600" cy="4351338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b="1" dirty="0">
                <a:solidFill>
                  <a:srgbClr val="000000"/>
                </a:solidFill>
                <a:ea typeface="MS PGothic" charset="0"/>
                <a:cs typeface="MS PGothic" charset="0"/>
              </a:rPr>
              <a:t>Regulation of Glycolysis</a:t>
            </a:r>
          </a:p>
          <a:p>
            <a:pPr>
              <a:lnSpc>
                <a:spcPct val="120000"/>
              </a:lnSpc>
            </a:pPr>
            <a:r>
              <a:rPr lang="en-US" sz="2600" dirty="0">
                <a:solidFill>
                  <a:srgbClr val="000000"/>
                </a:solidFill>
                <a:ea typeface="MS PGothic" charset="0"/>
                <a:cs typeface="MS PGothic" charset="0"/>
              </a:rPr>
              <a:t>The main step of regulation in glycolysis is step 3.</a:t>
            </a:r>
          </a:p>
          <a:p>
            <a:pPr>
              <a:lnSpc>
                <a:spcPct val="120000"/>
              </a:lnSpc>
            </a:pPr>
            <a:r>
              <a:rPr lang="en-US" sz="2600" dirty="0">
                <a:solidFill>
                  <a:srgbClr val="000000"/>
                </a:solidFill>
                <a:ea typeface="MS PGothic" charset="0"/>
                <a:cs typeface="MS PGothic" charset="0"/>
              </a:rPr>
              <a:t>The enzyme phosphofructokinase, which catalyzes the phosphorylation of fructose-6-phosphate to </a:t>
            </a:r>
            <a:r>
              <a:rPr lang="en-US" sz="2600" dirty="0" smtClean="0">
                <a:solidFill>
                  <a:srgbClr val="000000"/>
                </a:solidFill>
                <a:ea typeface="MS PGothic" charset="0"/>
                <a:cs typeface="MS PGothic" charset="0"/>
              </a:rPr>
              <a:t>fructose-1,6-bisphosphate</a:t>
            </a:r>
            <a:r>
              <a:rPr lang="en-US" sz="2600" dirty="0">
                <a:solidFill>
                  <a:srgbClr val="000000"/>
                </a:solidFill>
                <a:ea typeface="MS PGothic" charset="0"/>
                <a:cs typeface="MS PGothic" charset="0"/>
              </a:rPr>
              <a:t>, is heavily regulated by </a:t>
            </a:r>
            <a:r>
              <a:rPr lang="en-US" sz="2600" dirty="0" smtClean="0">
                <a:solidFill>
                  <a:srgbClr val="000000"/>
                </a:solidFill>
                <a:ea typeface="MS PGothic" charset="0"/>
                <a:cs typeface="MS PGothic" charset="0"/>
              </a:rPr>
              <a:t/>
            </a:r>
            <a:br>
              <a:rPr lang="en-US" sz="2600" dirty="0" smtClean="0">
                <a:solidFill>
                  <a:srgbClr val="000000"/>
                </a:solidFill>
                <a:ea typeface="MS PGothic" charset="0"/>
                <a:cs typeface="MS PGothic" charset="0"/>
              </a:rPr>
            </a:br>
            <a:r>
              <a:rPr lang="en-US" sz="2600" dirty="0" smtClean="0">
                <a:solidFill>
                  <a:srgbClr val="000000"/>
                </a:solidFill>
                <a:ea typeface="MS PGothic" charset="0"/>
                <a:cs typeface="MS PGothic" charset="0"/>
              </a:rPr>
              <a:t>the </a:t>
            </a:r>
            <a:r>
              <a:rPr lang="en-US" sz="2600" dirty="0">
                <a:solidFill>
                  <a:srgbClr val="000000"/>
                </a:solidFill>
                <a:ea typeface="MS PGothic" charset="0"/>
                <a:cs typeface="MS PGothic" charset="0"/>
              </a:rPr>
              <a:t>cells.</a:t>
            </a:r>
          </a:p>
          <a:p>
            <a:pPr>
              <a:lnSpc>
                <a:spcPct val="120000"/>
              </a:lnSpc>
            </a:pPr>
            <a:r>
              <a:rPr lang="en-US" sz="2600" dirty="0">
                <a:solidFill>
                  <a:srgbClr val="000000"/>
                </a:solidFill>
                <a:ea typeface="MS PGothic" charset="0"/>
                <a:cs typeface="MS PGothic" charset="0"/>
              </a:rPr>
              <a:t>ATP acts as an inhibitor of phosphofructokinase.</a:t>
            </a:r>
          </a:p>
          <a:p>
            <a:pPr>
              <a:lnSpc>
                <a:spcPct val="120000"/>
              </a:lnSpc>
            </a:pPr>
            <a:r>
              <a:rPr lang="en-US" sz="2600" dirty="0">
                <a:solidFill>
                  <a:srgbClr val="000000"/>
                </a:solidFill>
                <a:ea typeface="MS PGothic" charset="0"/>
                <a:cs typeface="MS PGothic" charset="0"/>
              </a:rPr>
              <a:t>If cells have plenty of ATP, glycolysis slows down.</a:t>
            </a:r>
          </a:p>
        </p:txBody>
      </p:sp>
    </p:spTree>
    <p:extLst>
      <p:ext uri="{BB962C8B-B14F-4D97-AF65-F5344CB8AC3E}">
        <p14:creationId xmlns:p14="http://schemas.microsoft.com/office/powerpoint/2010/main" val="32148940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17675" y="228600"/>
            <a:ext cx="8153400" cy="990600"/>
          </a:xfrm>
        </p:spPr>
        <p:txBody>
          <a:bodyPr/>
          <a:lstStyle/>
          <a:p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Learning Check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981200" y="1676401"/>
            <a:ext cx="7848600" cy="4456113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	</a:t>
            </a: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 glycolysis, what compounds provide phosphate groups for the production of ATP?</a:t>
            </a:r>
          </a:p>
        </p:txBody>
      </p:sp>
      <p:sp>
        <p:nvSpPr>
          <p:cNvPr id="1331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EEE748B2-9721-49D4-9996-FB1EAA0E4307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48</a:t>
            </a:fld>
            <a:endParaRPr lang="en-US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98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17675" y="228600"/>
            <a:ext cx="8153400" cy="990600"/>
          </a:xfrm>
        </p:spPr>
        <p:txBody>
          <a:bodyPr/>
          <a:lstStyle/>
          <a:p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Solution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09800" y="1752601"/>
            <a:ext cx="7848600" cy="4379913"/>
          </a:xfrm>
        </p:spPr>
        <p:txBody>
          <a:bodyPr/>
          <a:lstStyle/>
          <a:p>
            <a:pPr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 glycolysis, what compounds provide phosphate groups for the production of ATP?</a:t>
            </a:r>
          </a:p>
          <a:p>
            <a:pPr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None/>
            </a:pPr>
            <a:endParaRPr lang="en-US" altLang="en-US" sz="24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 reaction 7, phosphate groups from two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 1,3-bisphosphoglycerate molecules are transferred to ADP to form 2 ATP.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 reaction 10, phosphate groups from two phosphoenolpyruvate molecules are used to form 2 more ATP.</a:t>
            </a:r>
          </a:p>
          <a:p>
            <a:pPr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None/>
            </a:pPr>
            <a:endParaRPr lang="en-US" altLang="en-US" sz="24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433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7A74E45B-8E6A-4D3D-BC95-CA391440D43B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49</a:t>
            </a:fld>
            <a:endParaRPr lang="en-US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15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17675" y="228600"/>
            <a:ext cx="8153400" cy="990600"/>
          </a:xfrm>
        </p:spPr>
        <p:txBody>
          <a:bodyPr/>
          <a:lstStyle/>
          <a:p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Cell Structure and Metabolism</a:t>
            </a:r>
          </a:p>
        </p:txBody>
      </p:sp>
      <p:sp>
        <p:nvSpPr>
          <p:cNvPr id="2051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2198C371-DA17-4DEF-8F71-2639BF318969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5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pic>
        <p:nvPicPr>
          <p:cNvPr id="60422" name="Picture 6" descr="18_02_Figure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2025651"/>
            <a:ext cx="7924800" cy="3871913"/>
          </a:xfrm>
        </p:spPr>
      </p:pic>
    </p:spTree>
    <p:extLst>
      <p:ext uri="{BB962C8B-B14F-4D97-AF65-F5344CB8AC3E}">
        <p14:creationId xmlns:p14="http://schemas.microsoft.com/office/powerpoint/2010/main" val="330735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5"/>
          <p:cNvSpPr>
            <a:spLocks noGrp="1" noChangeArrowheads="1"/>
          </p:cNvSpPr>
          <p:nvPr>
            <p:ph type="title"/>
          </p:nvPr>
        </p:nvSpPr>
        <p:spPr>
          <a:xfrm>
            <a:off x="1717675" y="228600"/>
            <a:ext cx="8153400" cy="990600"/>
          </a:xfrm>
        </p:spPr>
        <p:txBody>
          <a:bodyPr/>
          <a:lstStyle/>
          <a:p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Pyruvate: Aerobic Conditions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981200" y="1752600"/>
            <a:ext cx="8077200" cy="4495800"/>
          </a:xfrm>
        </p:spPr>
        <p:txBody>
          <a:bodyPr/>
          <a:lstStyle/>
          <a:p>
            <a:pPr>
              <a:buClr>
                <a:schemeClr val="bg2"/>
              </a:buClr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Under aerobic conditions (oxygen present), </a:t>
            </a:r>
          </a:p>
          <a:p>
            <a:pPr>
              <a:buSzTx/>
              <a:buFontTx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three-carbon pyruvate is </a:t>
            </a:r>
            <a:r>
              <a:rPr lang="en-US" altLang="en-US" sz="24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decarboxylated</a:t>
            </a:r>
            <a:endParaRPr lang="en-US" altLang="en-US" sz="24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>
              <a:buSzTx/>
              <a:buFontTx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two-carbon acetyl CoA and CO</a:t>
            </a:r>
            <a:r>
              <a:rPr lang="en-US" altLang="en-US" sz="2400" baseline="-25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 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are produced</a:t>
            </a:r>
          </a:p>
          <a:p>
            <a:pPr>
              <a:lnSpc>
                <a:spcPct val="85000"/>
              </a:lnSpc>
              <a:spcBef>
                <a:spcPct val="0"/>
              </a:spcBef>
              <a:buClr>
                <a:schemeClr val="bg2"/>
              </a:buClr>
              <a:buFont typeface="Wingdings" panose="05000000000000000000" pitchFamily="2" charset="2"/>
              <a:buNone/>
            </a:pPr>
            <a:endParaRPr lang="en-US" altLang="en-US" sz="24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>
              <a:lnSpc>
                <a:spcPct val="85000"/>
              </a:lnSpc>
              <a:spcBef>
                <a:spcPct val="0"/>
              </a:spcBef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	         </a:t>
            </a: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O   </a:t>
            </a:r>
            <a:r>
              <a:rPr lang="en-US" altLang="en-US" sz="24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O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					  </a:t>
            </a:r>
            <a:r>
              <a:rPr lang="en-US" altLang="en-US" sz="2400" b="1" dirty="0">
                <a:solidFill>
                  <a:srgbClr val="227A8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Pyruvate</a:t>
            </a:r>
            <a:r>
              <a:rPr lang="en-US" altLang="en-US" sz="2400" dirty="0">
                <a:solidFill>
                  <a:srgbClr val="CC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	</a:t>
            </a:r>
          </a:p>
          <a:p>
            <a:pPr>
              <a:lnSpc>
                <a:spcPct val="85000"/>
              </a:lnSpc>
              <a:spcBef>
                <a:spcPct val="0"/>
              </a:spcBef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           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||    ||                                                </a:t>
            </a:r>
            <a:r>
              <a:rPr lang="en-US" altLang="en-US" sz="2400" dirty="0">
                <a:solidFill>
                  <a:srgbClr val="227A8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sz="2400" b="1" dirty="0">
                <a:solidFill>
                  <a:srgbClr val="227A8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dehydrogenase</a:t>
            </a:r>
            <a:endParaRPr lang="en-US" altLang="en-US" sz="2400" b="1" dirty="0">
              <a:solidFill>
                <a:srgbClr val="227A8F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>
              <a:lnSpc>
                <a:spcPct val="85000"/>
              </a:lnSpc>
              <a:spcBef>
                <a:spcPct val="0"/>
              </a:spcBef>
              <a:spcAft>
                <a:spcPct val="10000"/>
              </a:spcAft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CH</a:t>
            </a:r>
            <a:r>
              <a:rPr lang="en-US" altLang="en-US" sz="2400" baseline="-25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3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—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C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—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C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—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O</a:t>
            </a:r>
            <a:r>
              <a:rPr lang="en-US" altLang="en-US" sz="2400" baseline="300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−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+  HS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—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CoA   +  NAD</a:t>
            </a:r>
            <a:r>
              <a:rPr lang="en-US" altLang="en-US" sz="2400" baseline="300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+</a:t>
            </a:r>
            <a:endParaRPr lang="en-US" altLang="en-US" sz="24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  <a:spcAft>
                <a:spcPct val="10000"/>
              </a:spcAft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	 </a:t>
            </a:r>
            <a:r>
              <a:rPr lang="en-US" altLang="en-US" sz="2400" dirty="0">
                <a:solidFill>
                  <a:srgbClr val="227A8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en-US" sz="2400" b="1" dirty="0">
                <a:solidFill>
                  <a:srgbClr val="227A8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Pyruvate</a:t>
            </a:r>
          </a:p>
          <a:p>
            <a:pPr>
              <a:lnSpc>
                <a:spcPct val="85000"/>
              </a:lnSpc>
              <a:spcBef>
                <a:spcPct val="0"/>
              </a:spcBef>
              <a:spcAft>
                <a:spcPct val="10000"/>
              </a:spcAft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              </a:t>
            </a: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O</a:t>
            </a:r>
          </a:p>
          <a:p>
            <a:pPr>
              <a:lnSpc>
                <a:spcPct val="85000"/>
              </a:lnSpc>
              <a:spcBef>
                <a:spcPct val="0"/>
              </a:spcBef>
              <a:spcAft>
                <a:spcPct val="10000"/>
              </a:spcAft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	                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||</a:t>
            </a:r>
            <a:endParaRPr lang="en-US" altLang="en-US" sz="24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>
              <a:lnSpc>
                <a:spcPct val="85000"/>
              </a:lnSpc>
              <a:spcBef>
                <a:spcPct val="0"/>
              </a:spcBef>
              <a:spcAft>
                <a:spcPct val="10000"/>
              </a:spcAft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	     CH</a:t>
            </a:r>
            <a:r>
              <a:rPr lang="en-US" altLang="en-US" sz="2400" baseline="-25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3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—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C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—S—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CoA  +  CO</a:t>
            </a:r>
            <a:r>
              <a:rPr lang="en-US" altLang="en-US" sz="2400" baseline="-250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+  NADH </a:t>
            </a:r>
            <a:endParaRPr lang="en-US" altLang="en-US" sz="24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chemeClr val="accent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             </a:t>
            </a:r>
            <a:r>
              <a:rPr lang="en-US" altLang="en-US" sz="2400" dirty="0">
                <a:solidFill>
                  <a:srgbClr val="227A8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en-US" sz="2400" b="1" dirty="0">
                <a:solidFill>
                  <a:srgbClr val="227A8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Acetyl CoA</a:t>
            </a:r>
          </a:p>
          <a:p>
            <a:pPr>
              <a:spcBef>
                <a:spcPct val="0"/>
              </a:spcBef>
              <a:buClr>
                <a:schemeClr val="bg2"/>
              </a:buClr>
              <a:buFont typeface="Wingdings" panose="05000000000000000000" pitchFamily="2" charset="2"/>
              <a:buNone/>
            </a:pPr>
            <a:endParaRPr lang="en-US" altLang="en-US" sz="2400" b="1" dirty="0">
              <a:solidFill>
                <a:schemeClr val="bg2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536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71DE973B-B9DF-4386-B067-38DACD5D1374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50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80901" name="Line 4"/>
          <p:cNvSpPr>
            <a:spLocks noChangeShapeType="1"/>
          </p:cNvSpPr>
          <p:nvPr/>
        </p:nvSpPr>
        <p:spPr bwMode="auto">
          <a:xfrm>
            <a:off x="7772400" y="41148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90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5"/>
          <p:cNvSpPr>
            <a:spLocks noGrp="1" noChangeArrowheads="1"/>
          </p:cNvSpPr>
          <p:nvPr>
            <p:ph type="title"/>
          </p:nvPr>
        </p:nvSpPr>
        <p:spPr>
          <a:xfrm>
            <a:off x="1717675" y="228600"/>
            <a:ext cx="8153400" cy="990600"/>
          </a:xfrm>
        </p:spPr>
        <p:txBody>
          <a:bodyPr/>
          <a:lstStyle/>
          <a:p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Pyruvate: Anaerobic Conditions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905000" y="1600200"/>
            <a:ext cx="8077200" cy="4876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10000"/>
              </a:spcBef>
              <a:spcAft>
                <a:spcPct val="5000"/>
              </a:spcAft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Under anaerobic conditions (without oxygen), </a:t>
            </a:r>
          </a:p>
          <a:p>
            <a:pPr>
              <a:lnSpc>
                <a:spcPct val="90000"/>
              </a:lnSpc>
              <a:spcBef>
                <a:spcPct val="10000"/>
              </a:spcBef>
              <a:spcAft>
                <a:spcPct val="5000"/>
              </a:spcAft>
              <a:buSzTx/>
              <a:buFontTx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pyruvate is reduced to lactate</a:t>
            </a:r>
          </a:p>
          <a:p>
            <a:pPr>
              <a:lnSpc>
                <a:spcPct val="90000"/>
              </a:lnSpc>
              <a:spcBef>
                <a:spcPct val="10000"/>
              </a:spcBef>
              <a:spcAft>
                <a:spcPct val="5000"/>
              </a:spcAft>
              <a:buSzTx/>
              <a:buFontTx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NADH oxidizes to NAD</a:t>
            </a:r>
            <a:r>
              <a:rPr lang="en-US" altLang="en-US" sz="2400" baseline="30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+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allowing glycolysis to continue</a:t>
            </a:r>
          </a:p>
          <a:p>
            <a:pPr>
              <a:lnSpc>
                <a:spcPct val="90000"/>
              </a:lnSpc>
              <a:spcBef>
                <a:spcPct val="10000"/>
              </a:spcBef>
              <a:spcAft>
                <a:spcPct val="5000"/>
              </a:spcAft>
              <a:buClr>
                <a:schemeClr val="bg2"/>
              </a:buClr>
              <a:buSzTx/>
              <a:buFontTx/>
              <a:buNone/>
            </a:pPr>
            <a:endParaRPr lang="en-US" altLang="en-US" sz="24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spcBef>
                <a:spcPct val="10000"/>
              </a:spcBef>
              <a:spcAft>
                <a:spcPct val="5000"/>
              </a:spcAft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           O    </a:t>
            </a:r>
            <a:r>
              <a:rPr lang="en-US" altLang="en-US" sz="24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O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			            </a:t>
            </a:r>
            <a:r>
              <a:rPr lang="en-US" altLang="en-US" sz="2400" dirty="0">
                <a:solidFill>
                  <a:srgbClr val="227A8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  </a:t>
            </a:r>
            <a:r>
              <a:rPr lang="en-US" altLang="en-US" sz="2400" b="1" dirty="0">
                <a:solidFill>
                  <a:srgbClr val="227A8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Lactate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           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||     || 		 	           </a:t>
            </a:r>
            <a:r>
              <a:rPr lang="en-US" altLang="en-US" sz="2400" b="1" dirty="0">
                <a:solidFill>
                  <a:srgbClr val="227A8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dehydrogenase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CH</a:t>
            </a:r>
            <a:r>
              <a:rPr lang="en-US" altLang="en-US" sz="2400" baseline="-25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3</a:t>
            </a:r>
            <a:r>
              <a:rPr lang="en-US" altLang="en-US" sz="2400" dirty="0">
                <a:solidFill>
                  <a:srgbClr val="227A8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—</a:t>
            </a:r>
            <a:r>
              <a:rPr lang="en-US" altLang="en-US" sz="2400" dirty="0">
                <a:solidFill>
                  <a:srgbClr val="227A8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C</a:t>
            </a:r>
            <a:r>
              <a:rPr lang="en-US" altLang="en-US" sz="2400" dirty="0">
                <a:solidFill>
                  <a:srgbClr val="227A8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—</a:t>
            </a:r>
            <a:r>
              <a:rPr lang="en-US" altLang="en-US" sz="2400" dirty="0">
                <a:solidFill>
                  <a:srgbClr val="227A8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C</a:t>
            </a:r>
            <a:r>
              <a:rPr lang="en-US" altLang="en-US" sz="2400" dirty="0">
                <a:solidFill>
                  <a:srgbClr val="227A8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—</a:t>
            </a:r>
            <a:r>
              <a:rPr lang="en-US" altLang="en-US" sz="2400" dirty="0">
                <a:solidFill>
                  <a:srgbClr val="227A8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O</a:t>
            </a:r>
            <a:r>
              <a:rPr lang="en-US" altLang="en-US" sz="2400" baseline="30000" dirty="0">
                <a:solidFill>
                  <a:srgbClr val="227A8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– </a:t>
            </a:r>
            <a:r>
              <a:rPr lang="en-US" altLang="en-US" sz="2400" dirty="0">
                <a:solidFill>
                  <a:srgbClr val="227A8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+ NADH + H</a:t>
            </a:r>
            <a:r>
              <a:rPr lang="en-US" altLang="en-US" sz="2400" baseline="30000" dirty="0">
                <a:solidFill>
                  <a:srgbClr val="227A8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+ 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227A8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       	</a:t>
            </a:r>
            <a:r>
              <a:rPr lang="en-US" altLang="en-US" sz="2400" b="1" dirty="0">
                <a:solidFill>
                  <a:srgbClr val="227A8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Pyruvate</a:t>
            </a:r>
            <a:endParaRPr lang="en-US" altLang="en-US" sz="2400" b="1" baseline="30000" dirty="0">
              <a:solidFill>
                <a:srgbClr val="227A8F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10000"/>
              </a:spcAft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           		           OH   O	</a:t>
            </a:r>
            <a:endParaRPr lang="en-US" altLang="en-US" sz="2400" dirty="0">
              <a:latin typeface="Times New Roman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10000"/>
              </a:spcAft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               		           |        ||</a:t>
            </a:r>
            <a:endParaRPr lang="en-US" altLang="en-US" sz="2400" baseline="30000" dirty="0">
              <a:latin typeface="Times New Roman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10000"/>
              </a:spcAft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		  	           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CH</a:t>
            </a:r>
            <a:r>
              <a:rPr lang="en-US" altLang="en-US" sz="2400" baseline="-25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3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—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CH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—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C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—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O</a:t>
            </a:r>
            <a:r>
              <a:rPr lang="en-US" altLang="en-US" sz="2400" baseline="300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–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+  NAD</a:t>
            </a:r>
            <a:r>
              <a:rPr lang="en-US" altLang="en-US" sz="2400" baseline="300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+</a:t>
            </a:r>
            <a:endParaRPr lang="en-US" altLang="en-US" sz="24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	                        	 </a:t>
            </a:r>
            <a:r>
              <a:rPr lang="en-US" altLang="en-US" sz="2400" dirty="0">
                <a:solidFill>
                  <a:srgbClr val="227A8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  </a:t>
            </a:r>
            <a:r>
              <a:rPr lang="en-US" altLang="en-US" sz="2400" b="1" dirty="0">
                <a:solidFill>
                  <a:srgbClr val="227A8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Lactate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                </a:t>
            </a:r>
          </a:p>
        </p:txBody>
      </p:sp>
      <p:sp>
        <p:nvSpPr>
          <p:cNvPr id="1638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482C0FFC-277D-4F0B-A050-56C7651C4552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51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82949" name="Line 4"/>
          <p:cNvSpPr>
            <a:spLocks noChangeShapeType="1"/>
          </p:cNvSpPr>
          <p:nvPr/>
        </p:nvSpPr>
        <p:spPr bwMode="auto">
          <a:xfrm>
            <a:off x="6629400" y="39624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27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5"/>
          <p:cNvSpPr>
            <a:spLocks noGrp="1" noChangeArrowheads="1"/>
          </p:cNvSpPr>
          <p:nvPr>
            <p:ph type="title"/>
          </p:nvPr>
        </p:nvSpPr>
        <p:spPr>
          <a:xfrm>
            <a:off x="492251" y="273049"/>
            <a:ext cx="4378325" cy="990600"/>
          </a:xfrm>
        </p:spPr>
        <p:txBody>
          <a:bodyPr>
            <a:normAutofit fontScale="90000"/>
          </a:bodyPr>
          <a:lstStyle/>
          <a:p>
            <a:r>
              <a:rPr lang="en-US" altLang="en-US" sz="36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Pyruvate Pathways, Aerobic and Anaerobic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63609" y="2673178"/>
            <a:ext cx="4835611" cy="1227438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Pyruvate is converted to acetyl CoA under aerobic conditions and to lactate under anaerobic conditions.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4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en-US" sz="24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en-US" sz="24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638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62CE55E5-122F-4CD8-9FBC-5C1BD9D7DF64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52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pic>
        <p:nvPicPr>
          <p:cNvPr id="84998" name="Picture 6" descr="18_10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199" y="228600"/>
            <a:ext cx="6939619" cy="635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73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031" y="365125"/>
            <a:ext cx="11574163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ea typeface="MS PGothic" charset="0"/>
                <a:cs typeface="Times New Roman" charset="0"/>
              </a:rPr>
              <a:t>Glycolysis—From Hydrolysis Products to Common Metabolites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MS PGothic" charset="0"/>
                <a:cs typeface="MS PGothic" charset="0"/>
              </a:rPr>
              <a:t>Yeast converts pyruvate to ethanol under anaerobic conditions.</a:t>
            </a:r>
          </a:p>
          <a:p>
            <a:r>
              <a:rPr lang="en-US" dirty="0">
                <a:ea typeface="MS PGothic" charset="0"/>
                <a:cs typeface="MS PGothic" charset="0"/>
              </a:rPr>
              <a:t>This process is called </a:t>
            </a:r>
            <a:r>
              <a:rPr lang="en-US" b="1" dirty="0">
                <a:ea typeface="MS PGothic" charset="0"/>
                <a:cs typeface="MS PGothic" charset="0"/>
              </a:rPr>
              <a:t>fermentation</a:t>
            </a:r>
            <a:r>
              <a:rPr lang="en-US" dirty="0">
                <a:ea typeface="MS PGothic" charset="0"/>
                <a:cs typeface="MS PGothic" charset="0"/>
              </a:rPr>
              <a:t>.</a:t>
            </a:r>
          </a:p>
          <a:p>
            <a:r>
              <a:rPr lang="en-US" dirty="0">
                <a:ea typeface="MS PGothic" charset="0"/>
                <a:cs typeface="MS PGothic" charset="0"/>
              </a:rPr>
              <a:t>In the preparation of alcoholic beverages, yeast produces pyruvate from glucose in grape juices and under low-oxygen conditions transforms pyruvate into ethanol.</a:t>
            </a:r>
          </a:p>
          <a:p>
            <a:endParaRPr lang="en-US" dirty="0"/>
          </a:p>
        </p:txBody>
      </p:sp>
      <p:pic>
        <p:nvPicPr>
          <p:cNvPr id="4" name="Picture 3" descr="12_Pg485_UnFigure_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02"/>
          <a:stretch/>
        </p:blipFill>
        <p:spPr>
          <a:xfrm>
            <a:off x="1565189" y="4384590"/>
            <a:ext cx="8534400" cy="159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728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6"/>
          <p:cNvSpPr>
            <a:spLocks noGrp="1" noChangeArrowheads="1"/>
          </p:cNvSpPr>
          <p:nvPr>
            <p:ph type="title"/>
          </p:nvPr>
        </p:nvSpPr>
        <p:spPr>
          <a:xfrm>
            <a:off x="1717675" y="228600"/>
            <a:ext cx="8153400" cy="990600"/>
          </a:xfrm>
        </p:spPr>
        <p:txBody>
          <a:bodyPr/>
          <a:lstStyle/>
          <a:p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Lactate in Muscles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905000" y="1600200"/>
            <a:ext cx="8153400" cy="4495800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During strenuous exercise, </a:t>
            </a:r>
          </a:p>
          <a:p>
            <a:pPr>
              <a:lnSpc>
                <a:spcPct val="90000"/>
              </a:lnSpc>
              <a:spcBef>
                <a:spcPct val="10000"/>
              </a:spcBef>
              <a:spcAft>
                <a:spcPct val="5000"/>
              </a:spcAft>
              <a:buSzTx/>
              <a:buFontTx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oxygen is depleted and anaerobic conditions are produced in muscles.</a:t>
            </a:r>
          </a:p>
          <a:p>
            <a:pPr>
              <a:lnSpc>
                <a:spcPct val="90000"/>
              </a:lnSpc>
              <a:spcBef>
                <a:spcPct val="10000"/>
              </a:spcBef>
              <a:spcAft>
                <a:spcPct val="5000"/>
              </a:spcAft>
              <a:buSzTx/>
              <a:buFontTx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under anaerobic conditions pyruvate is converted to lactate</a:t>
            </a:r>
          </a:p>
          <a:p>
            <a:pPr>
              <a:lnSpc>
                <a:spcPct val="90000"/>
              </a:lnSpc>
              <a:spcBef>
                <a:spcPct val="10000"/>
              </a:spcBef>
              <a:spcAft>
                <a:spcPct val="5000"/>
              </a:spcAft>
              <a:buSzTx/>
              <a:buFontTx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NAD</a:t>
            </a:r>
            <a:r>
              <a:rPr lang="en-US" altLang="en-US" sz="2400" baseline="30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+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is produced and used to oxidize more glyceraldehyde-3-phosphate (glycolysis), producing small amounts of ATP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SzTx/>
              <a:buFontTx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increased amount of lactate causes muscles to become tired and sore</a:t>
            </a:r>
          </a:p>
          <a:p>
            <a:pPr>
              <a:lnSpc>
                <a:spcPct val="90000"/>
              </a:lnSpc>
              <a:spcBef>
                <a:spcPct val="10000"/>
              </a:spcBef>
              <a:spcAft>
                <a:spcPct val="5000"/>
              </a:spcAft>
              <a:buClr>
                <a:schemeClr val="bg2"/>
              </a:buClr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After exercise, a person breathes heavily to repay the </a:t>
            </a:r>
          </a:p>
          <a:p>
            <a:pPr>
              <a:lnSpc>
                <a:spcPct val="90000"/>
              </a:lnSpc>
              <a:spcBef>
                <a:spcPct val="10000"/>
              </a:spcBef>
              <a:spcAft>
                <a:spcPct val="5000"/>
              </a:spcAft>
              <a:buClr>
                <a:schemeClr val="bg2"/>
              </a:buClr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oxygen debt and reform pyruvate in the liver. </a:t>
            </a:r>
          </a:p>
          <a:p>
            <a:pPr>
              <a:lnSpc>
                <a:spcPct val="90000"/>
              </a:lnSpc>
              <a:spcBef>
                <a:spcPct val="10000"/>
              </a:spcBef>
              <a:spcAft>
                <a:spcPct val="5000"/>
              </a:spcAft>
              <a:buSzTx/>
              <a:buFontTx/>
              <a:buChar char="•"/>
            </a:pPr>
            <a:endParaRPr lang="en-US" altLang="en-US" sz="20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SzTx/>
              <a:buFontTx/>
              <a:buChar char="•"/>
            </a:pPr>
            <a:endParaRPr lang="en-US" altLang="en-US" sz="20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7410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71E296DD-99BA-43B4-BEE2-CDAC4478927D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54</a:t>
            </a:fld>
            <a:endParaRPr lang="en-US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69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6"/>
          <p:cNvSpPr>
            <a:spLocks noGrp="1" noChangeArrowheads="1"/>
          </p:cNvSpPr>
          <p:nvPr>
            <p:ph type="title"/>
          </p:nvPr>
        </p:nvSpPr>
        <p:spPr>
          <a:xfrm>
            <a:off x="1717675" y="228600"/>
            <a:ext cx="8153400" cy="990600"/>
          </a:xfrm>
        </p:spPr>
        <p:txBody>
          <a:bodyPr/>
          <a:lstStyle/>
          <a:p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Learning Check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905000" y="1676400"/>
            <a:ext cx="8382000" cy="4800600"/>
          </a:xfrm>
        </p:spPr>
        <p:txBody>
          <a:bodyPr/>
          <a:lstStyle/>
          <a:p>
            <a:pPr marL="563563" indent="-563563">
              <a:spcBef>
                <a:spcPct val="0"/>
              </a:spcBef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Match the following terms with the descriptions.</a:t>
            </a:r>
          </a:p>
          <a:p>
            <a:pPr marL="563563" indent="-563563">
              <a:spcBef>
                <a:spcPct val="0"/>
              </a:spcBef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	catabolic reactions		coenzymes</a:t>
            </a:r>
          </a:p>
          <a:p>
            <a:pPr marL="563563" indent="-563563">
              <a:lnSpc>
                <a:spcPct val="95000"/>
              </a:lnSpc>
              <a:spcBef>
                <a:spcPct val="10000"/>
              </a:spcBef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	glycolysis				lactate</a:t>
            </a:r>
          </a:p>
          <a:p>
            <a:pPr marL="563563" indent="-563563">
              <a:buNone/>
            </a:pPr>
            <a:endParaRPr lang="en-US" altLang="en-US" sz="24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563563" indent="-563563"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A.   produced during anaerobic conditions</a:t>
            </a:r>
          </a:p>
          <a:p>
            <a:pPr marL="563563" indent="-563563"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B.   reaction series that converts glucose to pyruvate</a:t>
            </a:r>
          </a:p>
          <a:p>
            <a:pPr marL="563563" indent="-563563"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C.   metabolic reactions that break down large molecules to smaller molecules + energy</a:t>
            </a:r>
          </a:p>
          <a:p>
            <a:pPr marL="563563" indent="-563563"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D.   substances that remove or add H atoms in oxidation and reduction reactions</a:t>
            </a:r>
          </a:p>
          <a:p>
            <a:pPr marL="563563" indent="-563563">
              <a:buNone/>
            </a:pPr>
            <a:endParaRPr lang="en-US" altLang="en-US" sz="24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945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674F885E-3D88-4C14-8B7D-8569CBF5770A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55</a:t>
            </a:fld>
            <a:endParaRPr lang="en-US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28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4"/>
          <p:cNvSpPr>
            <a:spLocks noGrp="1" noChangeArrowheads="1"/>
          </p:cNvSpPr>
          <p:nvPr>
            <p:ph type="title"/>
          </p:nvPr>
        </p:nvSpPr>
        <p:spPr>
          <a:xfrm>
            <a:off x="1717675" y="228600"/>
            <a:ext cx="8153400" cy="990600"/>
          </a:xfrm>
        </p:spPr>
        <p:txBody>
          <a:bodyPr/>
          <a:lstStyle/>
          <a:p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Solution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905000" y="1600200"/>
            <a:ext cx="8458200" cy="4876800"/>
          </a:xfrm>
        </p:spPr>
        <p:txBody>
          <a:bodyPr/>
          <a:lstStyle/>
          <a:p>
            <a:pPr marL="973138" indent="-973138">
              <a:spcBef>
                <a:spcPct val="0"/>
              </a:spcBef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Match the following terms with the descriptions.</a:t>
            </a:r>
          </a:p>
          <a:p>
            <a:pPr marL="973138" indent="-973138">
              <a:spcBef>
                <a:spcPct val="0"/>
              </a:spcBef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  catabolic reactions		 coenzymes</a:t>
            </a:r>
          </a:p>
          <a:p>
            <a:pPr marL="973138" indent="-973138">
              <a:lnSpc>
                <a:spcPct val="95000"/>
              </a:lnSpc>
              <a:spcBef>
                <a:spcPct val="10000"/>
              </a:spcBef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  glycolysis			 lactate</a:t>
            </a:r>
          </a:p>
          <a:p>
            <a:pPr marL="973138" indent="-973138"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A.   produced during anaerobic conditions</a:t>
            </a:r>
          </a:p>
          <a:p>
            <a:pPr marL="973138" indent="-973138"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						</a:t>
            </a:r>
            <a:r>
              <a:rPr lang="en-US" altLang="en-US" sz="2400" b="1">
                <a:solidFill>
                  <a:srgbClr val="227A8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lactate</a:t>
            </a:r>
          </a:p>
          <a:p>
            <a:pPr marL="973138" indent="-973138"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B.   reaction series that converts glucose to pyruvate    </a:t>
            </a:r>
          </a:p>
          <a:p>
            <a:pPr marL="973138" indent="-973138"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					     </a:t>
            </a:r>
            <a:r>
              <a:rPr lang="en-US" altLang="en-US" sz="2400" b="1">
                <a:solidFill>
                  <a:srgbClr val="227A8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	glycolysis</a:t>
            </a:r>
          </a:p>
          <a:p>
            <a:pPr marL="973138" indent="-973138"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C.   metabolic reactions that break down large molecules to smaller </a:t>
            </a:r>
          </a:p>
          <a:p>
            <a:pPr marL="973138" indent="-973138"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    molecules + energy			</a:t>
            </a:r>
            <a:r>
              <a:rPr lang="en-US" altLang="en-US" sz="2400" b="1">
                <a:solidFill>
                  <a:srgbClr val="227A8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catabolic reactions</a:t>
            </a:r>
          </a:p>
          <a:p>
            <a:pPr marL="973138" indent="-973138"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D.   substances that remove or add H atoms in oxidation and</a:t>
            </a:r>
          </a:p>
          <a:p>
            <a:pPr marL="973138" indent="-973138"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    reduction reactions	</a:t>
            </a:r>
            <a:r>
              <a:rPr lang="en-US" altLang="en-US" sz="2400" b="1">
                <a:solidFill>
                  <a:srgbClr val="227A8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		coenzymes</a:t>
            </a:r>
          </a:p>
          <a:p>
            <a:pPr marL="973138" indent="-973138" algn="ctr">
              <a:buNone/>
            </a:pPr>
            <a:endParaRPr lang="en-US" altLang="en-US" sz="24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973138" indent="-973138" algn="ctr">
              <a:buNone/>
            </a:pPr>
            <a:endParaRPr lang="en-US" altLang="en-US" sz="2400" b="1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048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EB3CC2D2-BBA8-46BC-A770-45E0D45165DA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56</a:t>
            </a:fld>
            <a:endParaRPr lang="en-US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44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5"/>
          <p:cNvSpPr>
            <a:spLocks noGrp="1" noChangeArrowheads="1"/>
          </p:cNvSpPr>
          <p:nvPr>
            <p:ph type="title"/>
          </p:nvPr>
        </p:nvSpPr>
        <p:spPr>
          <a:xfrm>
            <a:off x="1717675" y="228600"/>
            <a:ext cx="8153400" cy="990600"/>
          </a:xfrm>
        </p:spPr>
        <p:txBody>
          <a:bodyPr/>
          <a:lstStyle/>
          <a:p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Citric Acid Cycle 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057400" y="1600200"/>
            <a:ext cx="7772400" cy="4495800"/>
          </a:xfrm>
        </p:spPr>
        <p:txBody>
          <a:bodyPr/>
          <a:lstStyle/>
          <a:p>
            <a:pPr>
              <a:spcBef>
                <a:spcPct val="5000"/>
              </a:spcBef>
              <a:spcAft>
                <a:spcPct val="5000"/>
              </a:spcAft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 stage 3 of catabolism, the </a:t>
            </a:r>
            <a:r>
              <a:rPr lang="en-US" altLang="en-US" sz="24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citric acid cycle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is a series of reactions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connects the intermediate acetyl CoA from the metabolic pathways in stages 1 and 2 with electron transport and the synthesis of ATP in stage 3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operates under aerobic conditions only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oxidizes the two-carbon acetyl group in acetyl CoA to 2CO</a:t>
            </a:r>
            <a:r>
              <a:rPr lang="en-US" altLang="en-US" sz="2400" baseline="-25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</a:t>
            </a:r>
            <a:endParaRPr lang="en-US" altLang="en-US" sz="24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produces reduced coenzymes NADH and FADH</a:t>
            </a:r>
            <a:r>
              <a:rPr lang="en-US" altLang="en-US" sz="2400" baseline="-25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 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and one ATP directly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  </a:t>
            </a:r>
            <a:r>
              <a:rPr lang="en-US" altLang="en-US" sz="24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</a:t>
            </a:r>
          </a:p>
        </p:txBody>
      </p:sp>
      <p:sp>
        <p:nvSpPr>
          <p:cNvPr id="1331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E83FBA47-ECAD-4818-926A-7E4F1A04862F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57</a:t>
            </a:fld>
            <a:endParaRPr lang="en-US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96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17675" y="228600"/>
            <a:ext cx="8153400" cy="990600"/>
          </a:xfrm>
        </p:spPr>
        <p:txBody>
          <a:bodyPr/>
          <a:lstStyle/>
          <a:p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Citric Acid Cycle Overview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10514" y="1276866"/>
            <a:ext cx="3657600" cy="4608513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10000"/>
              </a:spcBef>
              <a:spcAft>
                <a:spcPct val="5000"/>
              </a:spcAft>
              <a:buClr>
                <a:schemeClr val="bg2"/>
              </a:buClr>
              <a:buSz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In the 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citric acid cycle,</a:t>
            </a:r>
          </a:p>
          <a:p>
            <a:pPr>
              <a:lnSpc>
                <a:spcPct val="90000"/>
              </a:lnSpc>
              <a:spcBef>
                <a:spcPct val="10000"/>
              </a:spcBef>
              <a:spcAft>
                <a:spcPct val="5000"/>
              </a:spcAft>
              <a:buSzTx/>
              <a:buFontTx/>
              <a:buChar char="•"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an acetyl group (2C) in acetyl CoA bonds to oxaloacetate (4C) to form citrate (6C)</a:t>
            </a:r>
          </a:p>
          <a:p>
            <a:pPr>
              <a:lnSpc>
                <a:spcPct val="90000"/>
              </a:lnSpc>
              <a:spcBef>
                <a:spcPct val="10000"/>
              </a:spcBef>
              <a:spcAft>
                <a:spcPct val="5000"/>
              </a:spcAft>
              <a:buSzTx/>
              <a:buFontTx/>
              <a:buChar char="•"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oxidation and decarboxylation reactions convert citrate to oxaloacetate</a:t>
            </a:r>
          </a:p>
          <a:p>
            <a:pPr>
              <a:lnSpc>
                <a:spcPct val="90000"/>
              </a:lnSpc>
              <a:spcBef>
                <a:spcPct val="10000"/>
              </a:spcBef>
              <a:spcAft>
                <a:spcPct val="5000"/>
              </a:spcAft>
              <a:buSzTx/>
              <a:buFontTx/>
              <a:buChar char="•"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oxaloacetate bonds with another acetyl to repeat the cycle</a:t>
            </a:r>
          </a:p>
        </p:txBody>
      </p:sp>
      <p:sp>
        <p:nvSpPr>
          <p:cNvPr id="1433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8531BE3A-5785-4DC0-9FC0-E102404447BA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58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pic>
        <p:nvPicPr>
          <p:cNvPr id="57351" name="Picture 7" descr="18_11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468" y="1156860"/>
            <a:ext cx="6345733" cy="519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71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95649"/>
            <a:ext cx="2467147" cy="990600"/>
          </a:xfrm>
        </p:spPr>
        <p:txBody>
          <a:bodyPr>
            <a:normAutofit fontScale="90000"/>
          </a:bodyPr>
          <a:lstStyle/>
          <a:p>
            <a:r>
              <a:rPr lang="en-US" altLang="en-US" sz="36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Citric Acid </a:t>
            </a:r>
            <a:r>
              <a:rPr lang="en-US" altLang="en-US" sz="3600" b="1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/>
            </a:r>
            <a:br>
              <a:rPr lang="en-US" altLang="en-US" sz="3600" b="1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</a:br>
            <a:r>
              <a:rPr lang="en-US" altLang="en-US" sz="3600" b="1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Cycle</a:t>
            </a:r>
            <a:endParaRPr lang="en-US" altLang="en-US" sz="3600" b="1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02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12460AEB-0DC0-473A-A42F-41204ADCBA24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59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pic>
        <p:nvPicPr>
          <p:cNvPr id="59398" name="Picture 6" descr="18_12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65901"/>
            <a:ext cx="5115697" cy="656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83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17675" y="228600"/>
            <a:ext cx="8153400" cy="990600"/>
          </a:xfrm>
        </p:spPr>
        <p:txBody>
          <a:bodyPr/>
          <a:lstStyle/>
          <a:p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Cell Components and Function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133600" y="1981200"/>
            <a:ext cx="4572000" cy="41148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Insert Table 18.1 pg 636</a:t>
            </a:r>
            <a:r>
              <a:rPr lang="en-US" altLang="en-US" sz="2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B258929E-84CB-4D72-89BE-96790711005F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6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pic>
        <p:nvPicPr>
          <p:cNvPr id="62470" name="Picture 6" descr="18_01_T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57400"/>
            <a:ext cx="8534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98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Reaction 1: Formation of Citrate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36564" y="1806237"/>
            <a:ext cx="7467600" cy="4419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Oxaloacetate combines with the two-carbon acetyl group to form citrate.</a:t>
            </a:r>
          </a:p>
          <a:p>
            <a:pPr marL="0" indent="0">
              <a:buFontTx/>
              <a:buChar char="•"/>
            </a:pPr>
            <a:endParaRPr lang="en-US" altLang="en-US" sz="24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0" indent="0">
              <a:buFontTx/>
              <a:buChar char="•"/>
            </a:pPr>
            <a:endParaRPr lang="en-US" altLang="en-US" sz="24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US" altLang="en-US" sz="24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US" altLang="en-US" sz="2400" b="1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US" altLang="en-US" sz="2400" b="1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5362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16843DDE-285F-4D67-A469-EFFE0210098B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60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61445" name="Text Box 17"/>
          <p:cNvSpPr txBox="1">
            <a:spLocks noChangeArrowheads="1"/>
          </p:cNvSpPr>
          <p:nvPr/>
        </p:nvSpPr>
        <p:spPr bwMode="auto">
          <a:xfrm>
            <a:off x="2057400" y="5486401"/>
            <a:ext cx="182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>
                <a:latin typeface="Times New Roman" panose="02020603050405020304" pitchFamily="18" charset="0"/>
              </a:rPr>
              <a:t>Oxaloacetate</a:t>
            </a:r>
          </a:p>
        </p:txBody>
      </p:sp>
      <p:sp>
        <p:nvSpPr>
          <p:cNvPr id="61446" name="Text Box 18"/>
          <p:cNvSpPr txBox="1">
            <a:spLocks noChangeArrowheads="1"/>
          </p:cNvSpPr>
          <p:nvPr/>
        </p:nvSpPr>
        <p:spPr bwMode="auto">
          <a:xfrm>
            <a:off x="4170148" y="5483227"/>
            <a:ext cx="182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>
                <a:latin typeface="Times New Roman" panose="02020603050405020304" pitchFamily="18" charset="0"/>
              </a:rPr>
              <a:t>Acetyl CoA</a:t>
            </a:r>
          </a:p>
        </p:txBody>
      </p:sp>
      <p:sp>
        <p:nvSpPr>
          <p:cNvPr id="61447" name="Text Box 19"/>
          <p:cNvSpPr txBox="1">
            <a:spLocks noChangeArrowheads="1"/>
          </p:cNvSpPr>
          <p:nvPr/>
        </p:nvSpPr>
        <p:spPr bwMode="auto">
          <a:xfrm>
            <a:off x="7543800" y="5486401"/>
            <a:ext cx="182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>
                <a:latin typeface="Times New Roman" panose="02020603050405020304" pitchFamily="18" charset="0"/>
              </a:rPr>
              <a:t>Citrate</a:t>
            </a:r>
          </a:p>
        </p:txBody>
      </p:sp>
      <p:sp>
        <p:nvSpPr>
          <p:cNvPr id="61448" name="Line 20"/>
          <p:cNvSpPr>
            <a:spLocks noChangeShapeType="1"/>
          </p:cNvSpPr>
          <p:nvPr/>
        </p:nvSpPr>
        <p:spPr bwMode="auto">
          <a:xfrm>
            <a:off x="6019800" y="3733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61449" name="Group 81"/>
          <p:cNvGrpSpPr>
            <a:grpSpLocks/>
          </p:cNvGrpSpPr>
          <p:nvPr/>
        </p:nvGrpSpPr>
        <p:grpSpPr bwMode="auto">
          <a:xfrm>
            <a:off x="422190" y="-183162"/>
            <a:ext cx="8132805" cy="5193315"/>
            <a:chOff x="-1034" y="392"/>
            <a:chExt cx="5739" cy="2898"/>
          </a:xfrm>
        </p:grpSpPr>
        <p:sp>
          <p:nvSpPr>
            <p:cNvPr id="61451" name="AutoShape 21"/>
            <p:cNvSpPr>
              <a:spLocks noChangeAspect="1" noChangeArrowheads="1" noTextEdit="1"/>
            </p:cNvSpPr>
            <p:nvPr/>
          </p:nvSpPr>
          <p:spPr bwMode="auto">
            <a:xfrm>
              <a:off x="-1034" y="392"/>
              <a:ext cx="4032" cy="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52" name="Line 23"/>
            <p:cNvSpPr>
              <a:spLocks noChangeShapeType="1"/>
            </p:cNvSpPr>
            <p:nvPr/>
          </p:nvSpPr>
          <p:spPr bwMode="auto">
            <a:xfrm>
              <a:off x="756" y="2361"/>
              <a:ext cx="1" cy="10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53" name="Line 24"/>
            <p:cNvSpPr>
              <a:spLocks noChangeShapeType="1"/>
            </p:cNvSpPr>
            <p:nvPr/>
          </p:nvSpPr>
          <p:spPr bwMode="auto">
            <a:xfrm>
              <a:off x="756" y="2654"/>
              <a:ext cx="1" cy="9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54" name="Line 25"/>
            <p:cNvSpPr>
              <a:spLocks noChangeShapeType="1"/>
            </p:cNvSpPr>
            <p:nvPr/>
          </p:nvSpPr>
          <p:spPr bwMode="auto">
            <a:xfrm>
              <a:off x="756" y="2937"/>
              <a:ext cx="1" cy="10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55" name="Line 26"/>
            <p:cNvSpPr>
              <a:spLocks noChangeShapeType="1"/>
            </p:cNvSpPr>
            <p:nvPr/>
          </p:nvSpPr>
          <p:spPr bwMode="auto">
            <a:xfrm>
              <a:off x="828" y="2536"/>
              <a:ext cx="13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56" name="Line 27"/>
            <p:cNvSpPr>
              <a:spLocks noChangeShapeType="1"/>
            </p:cNvSpPr>
            <p:nvPr/>
          </p:nvSpPr>
          <p:spPr bwMode="auto">
            <a:xfrm>
              <a:off x="828" y="2571"/>
              <a:ext cx="13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57" name="Rectangle 28"/>
            <p:cNvSpPr>
              <a:spLocks noChangeArrowheads="1"/>
            </p:cNvSpPr>
            <p:nvPr/>
          </p:nvSpPr>
          <p:spPr bwMode="auto">
            <a:xfrm>
              <a:off x="982" y="2465"/>
              <a:ext cx="12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>
                  <a:solidFill>
                    <a:srgbClr val="000000"/>
                  </a:solidFill>
                  <a:latin typeface="Times New Roman" panose="02020603050405020304" pitchFamily="18" charset="0"/>
                </a:rPr>
                <a:t>O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1458" name="Rectangle 29"/>
            <p:cNvSpPr>
              <a:spLocks noChangeArrowheads="1"/>
            </p:cNvSpPr>
            <p:nvPr/>
          </p:nvSpPr>
          <p:spPr bwMode="auto">
            <a:xfrm>
              <a:off x="693" y="3044"/>
              <a:ext cx="11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>
                  <a:solidFill>
                    <a:srgbClr val="000000"/>
                  </a:solidFill>
                  <a:latin typeface="Times New Roman" panose="02020603050405020304" pitchFamily="18" charset="0"/>
                </a:rPr>
                <a:t>C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1459" name="Rectangle 30"/>
            <p:cNvSpPr>
              <a:spLocks noChangeArrowheads="1"/>
            </p:cNvSpPr>
            <p:nvPr/>
          </p:nvSpPr>
          <p:spPr bwMode="auto">
            <a:xfrm>
              <a:off x="818" y="3044"/>
              <a:ext cx="12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>
                  <a:solidFill>
                    <a:srgbClr val="000000"/>
                  </a:solidFill>
                  <a:latin typeface="Times New Roman" panose="02020603050405020304" pitchFamily="18" charset="0"/>
                </a:rPr>
                <a:t>O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1460" name="Rectangle 31"/>
            <p:cNvSpPr>
              <a:spLocks noChangeArrowheads="1"/>
            </p:cNvSpPr>
            <p:nvPr/>
          </p:nvSpPr>
          <p:spPr bwMode="auto">
            <a:xfrm>
              <a:off x="954" y="3044"/>
              <a:ext cx="12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>
                  <a:solidFill>
                    <a:srgbClr val="000000"/>
                  </a:solidFill>
                  <a:latin typeface="Times New Roman" panose="02020603050405020304" pitchFamily="18" charset="0"/>
                </a:rPr>
                <a:t>O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1461" name="Rectangle 32"/>
            <p:cNvSpPr>
              <a:spLocks noChangeArrowheads="1"/>
            </p:cNvSpPr>
            <p:nvPr/>
          </p:nvSpPr>
          <p:spPr bwMode="auto">
            <a:xfrm>
              <a:off x="1089" y="3011"/>
              <a:ext cx="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baseline="30000">
                  <a:latin typeface="Times New Roman" panose="02020603050405020304" pitchFamily="18" charset="0"/>
                  <a:cs typeface="Arial" panose="020B0604020202020204" pitchFamily="34" charset="0"/>
                </a:rPr>
                <a:t>–</a:t>
              </a:r>
            </a:p>
          </p:txBody>
        </p:sp>
        <p:sp>
          <p:nvSpPr>
            <p:cNvPr id="61462" name="Rectangle 33"/>
            <p:cNvSpPr>
              <a:spLocks noChangeArrowheads="1"/>
            </p:cNvSpPr>
            <p:nvPr/>
          </p:nvSpPr>
          <p:spPr bwMode="auto">
            <a:xfrm>
              <a:off x="693" y="2748"/>
              <a:ext cx="11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>
                  <a:solidFill>
                    <a:srgbClr val="000000"/>
                  </a:solidFill>
                  <a:latin typeface="Times New Roman" panose="02020603050405020304" pitchFamily="18" charset="0"/>
                </a:rPr>
                <a:t>C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1463" name="Rectangle 34"/>
            <p:cNvSpPr>
              <a:spLocks noChangeArrowheads="1"/>
            </p:cNvSpPr>
            <p:nvPr/>
          </p:nvSpPr>
          <p:spPr bwMode="auto">
            <a:xfrm>
              <a:off x="818" y="2748"/>
              <a:ext cx="12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1464" name="Rectangle 35"/>
            <p:cNvSpPr>
              <a:spLocks noChangeArrowheads="1"/>
            </p:cNvSpPr>
            <p:nvPr/>
          </p:nvSpPr>
          <p:spPr bwMode="auto">
            <a:xfrm>
              <a:off x="944" y="2837"/>
              <a:ext cx="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1465" name="Rectangle 36"/>
            <p:cNvSpPr>
              <a:spLocks noChangeArrowheads="1"/>
            </p:cNvSpPr>
            <p:nvPr/>
          </p:nvSpPr>
          <p:spPr bwMode="auto">
            <a:xfrm>
              <a:off x="693" y="2465"/>
              <a:ext cx="11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>
                  <a:solidFill>
                    <a:srgbClr val="000000"/>
                  </a:solidFill>
                  <a:latin typeface="Times New Roman" panose="02020603050405020304" pitchFamily="18" charset="0"/>
                </a:rPr>
                <a:t>C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1466" name="Rectangle 37"/>
            <p:cNvSpPr>
              <a:spLocks noChangeArrowheads="1"/>
            </p:cNvSpPr>
            <p:nvPr/>
          </p:nvSpPr>
          <p:spPr bwMode="auto">
            <a:xfrm>
              <a:off x="693" y="2172"/>
              <a:ext cx="11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>
                  <a:solidFill>
                    <a:srgbClr val="000000"/>
                  </a:solidFill>
                  <a:latin typeface="Times New Roman" panose="02020603050405020304" pitchFamily="18" charset="0"/>
                </a:rPr>
                <a:t>C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1467" name="Rectangle 38"/>
            <p:cNvSpPr>
              <a:spLocks noChangeArrowheads="1"/>
            </p:cNvSpPr>
            <p:nvPr/>
          </p:nvSpPr>
          <p:spPr bwMode="auto">
            <a:xfrm>
              <a:off x="818" y="2172"/>
              <a:ext cx="12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>
                  <a:solidFill>
                    <a:srgbClr val="000000"/>
                  </a:solidFill>
                  <a:latin typeface="Times New Roman" panose="02020603050405020304" pitchFamily="18" charset="0"/>
                </a:rPr>
                <a:t>O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1468" name="Rectangle 39"/>
            <p:cNvSpPr>
              <a:spLocks noChangeArrowheads="1"/>
            </p:cNvSpPr>
            <p:nvPr/>
          </p:nvSpPr>
          <p:spPr bwMode="auto">
            <a:xfrm>
              <a:off x="954" y="2172"/>
              <a:ext cx="12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>
                  <a:solidFill>
                    <a:srgbClr val="000000"/>
                  </a:solidFill>
                  <a:latin typeface="Times New Roman" panose="02020603050405020304" pitchFamily="18" charset="0"/>
                </a:rPr>
                <a:t>O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1469" name="Rectangle 40"/>
            <p:cNvSpPr>
              <a:spLocks noChangeArrowheads="1"/>
            </p:cNvSpPr>
            <p:nvPr/>
          </p:nvSpPr>
          <p:spPr bwMode="auto">
            <a:xfrm>
              <a:off x="1089" y="2140"/>
              <a:ext cx="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baseline="30000">
                  <a:latin typeface="Times New Roman" panose="02020603050405020304" pitchFamily="18" charset="0"/>
                  <a:cs typeface="Arial" panose="020B0604020202020204" pitchFamily="34" charset="0"/>
                </a:rPr>
                <a:t>–</a:t>
              </a:r>
            </a:p>
          </p:txBody>
        </p:sp>
        <p:sp>
          <p:nvSpPr>
            <p:cNvPr id="61470" name="Line 41"/>
            <p:cNvSpPr>
              <a:spLocks noChangeShapeType="1"/>
            </p:cNvSpPr>
            <p:nvPr/>
          </p:nvSpPr>
          <p:spPr bwMode="auto">
            <a:xfrm>
              <a:off x="1922" y="2576"/>
              <a:ext cx="91" cy="1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471" name="Line 42"/>
            <p:cNvSpPr>
              <a:spLocks noChangeShapeType="1"/>
            </p:cNvSpPr>
            <p:nvPr/>
          </p:nvSpPr>
          <p:spPr bwMode="auto">
            <a:xfrm flipV="1">
              <a:off x="2078" y="2382"/>
              <a:ext cx="1" cy="107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472" name="Line 43"/>
            <p:cNvSpPr>
              <a:spLocks noChangeShapeType="1"/>
            </p:cNvSpPr>
            <p:nvPr/>
          </p:nvSpPr>
          <p:spPr bwMode="auto">
            <a:xfrm flipV="1">
              <a:off x="2113" y="2382"/>
              <a:ext cx="1" cy="107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61473" name="Line 44"/>
            <p:cNvSpPr>
              <a:spLocks noChangeShapeType="1"/>
            </p:cNvSpPr>
            <p:nvPr/>
          </p:nvSpPr>
          <p:spPr bwMode="auto">
            <a:xfrm>
              <a:off x="2169" y="2576"/>
              <a:ext cx="13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74" name="Rectangle 45"/>
            <p:cNvSpPr>
              <a:spLocks noChangeArrowheads="1"/>
            </p:cNvSpPr>
            <p:nvPr/>
          </p:nvSpPr>
          <p:spPr bwMode="auto">
            <a:xfrm>
              <a:off x="2321" y="2487"/>
              <a:ext cx="9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S</a:t>
              </a:r>
              <a:endParaRPr lang="en-US" altLang="en-US" sz="1800" dirty="0">
                <a:latin typeface="Times New Roman" panose="02020603050405020304" pitchFamily="18" charset="0"/>
              </a:endParaRPr>
            </a:p>
          </p:txBody>
        </p:sp>
        <p:sp>
          <p:nvSpPr>
            <p:cNvPr id="61475" name="Rectangle 46"/>
            <p:cNvSpPr>
              <a:spLocks noChangeArrowheads="1"/>
            </p:cNvSpPr>
            <p:nvPr/>
          </p:nvSpPr>
          <p:spPr bwMode="auto">
            <a:xfrm>
              <a:off x="2437" y="2487"/>
              <a:ext cx="11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>
                  <a:solidFill>
                    <a:srgbClr val="000000"/>
                  </a:solidFill>
                  <a:latin typeface="Times New Roman" panose="02020603050405020304" pitchFamily="18" charset="0"/>
                </a:rPr>
                <a:t>C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1476" name="Rectangle 47"/>
            <p:cNvSpPr>
              <a:spLocks noChangeArrowheads="1"/>
            </p:cNvSpPr>
            <p:nvPr/>
          </p:nvSpPr>
          <p:spPr bwMode="auto">
            <a:xfrm>
              <a:off x="2562" y="2487"/>
              <a:ext cx="8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>
                  <a:solidFill>
                    <a:srgbClr val="000000"/>
                  </a:solidFill>
                  <a:latin typeface="Times New Roman" panose="02020603050405020304" pitchFamily="18" charset="0"/>
                </a:rPr>
                <a:t>o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1477" name="Rectangle 48"/>
            <p:cNvSpPr>
              <a:spLocks noChangeArrowheads="1"/>
            </p:cNvSpPr>
            <p:nvPr/>
          </p:nvSpPr>
          <p:spPr bwMode="auto">
            <a:xfrm>
              <a:off x="2659" y="2487"/>
              <a:ext cx="12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>
                  <a:solidFill>
                    <a:srgbClr val="000000"/>
                  </a:solidFill>
                  <a:latin typeface="Times New Roman" panose="02020603050405020304" pitchFamily="18" charset="0"/>
                </a:rPr>
                <a:t>A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1478" name="Rectangle 49"/>
            <p:cNvSpPr>
              <a:spLocks noChangeArrowheads="1"/>
            </p:cNvSpPr>
            <p:nvPr/>
          </p:nvSpPr>
          <p:spPr bwMode="auto">
            <a:xfrm>
              <a:off x="2028" y="2193"/>
              <a:ext cx="13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 b="1" dirty="0">
                  <a:latin typeface="Times New Roman" panose="02020603050405020304" pitchFamily="18" charset="0"/>
                </a:rPr>
                <a:t>O</a:t>
              </a:r>
              <a:endParaRPr lang="en-US" altLang="en-US" sz="18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61479" name="Rectangle 50"/>
            <p:cNvSpPr>
              <a:spLocks noChangeArrowheads="1"/>
            </p:cNvSpPr>
            <p:nvPr/>
          </p:nvSpPr>
          <p:spPr bwMode="auto">
            <a:xfrm>
              <a:off x="2033" y="2487"/>
              <a:ext cx="12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 b="1" dirty="0">
                  <a:latin typeface="Times New Roman" panose="02020603050405020304" pitchFamily="18" charset="0"/>
                </a:rPr>
                <a:t>C</a:t>
              </a:r>
              <a:endParaRPr lang="en-US" altLang="en-US" sz="18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61480" name="Rectangle 51"/>
            <p:cNvSpPr>
              <a:spLocks noChangeArrowheads="1"/>
            </p:cNvSpPr>
            <p:nvPr/>
          </p:nvSpPr>
          <p:spPr bwMode="auto">
            <a:xfrm>
              <a:off x="1613" y="2487"/>
              <a:ext cx="12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 b="1" dirty="0">
                  <a:latin typeface="Times New Roman" panose="02020603050405020304" pitchFamily="18" charset="0"/>
                </a:rPr>
                <a:t>C</a:t>
              </a:r>
              <a:endParaRPr lang="en-US" altLang="en-US" sz="18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61481" name="Rectangle 52"/>
            <p:cNvSpPr>
              <a:spLocks noChangeArrowheads="1"/>
            </p:cNvSpPr>
            <p:nvPr/>
          </p:nvSpPr>
          <p:spPr bwMode="auto">
            <a:xfrm>
              <a:off x="1739" y="2487"/>
              <a:ext cx="13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 b="1" dirty="0">
                  <a:latin typeface="Times New Roman" panose="02020603050405020304" pitchFamily="18" charset="0"/>
                </a:rPr>
                <a:t>H</a:t>
              </a:r>
              <a:endParaRPr lang="en-US" altLang="en-US" sz="18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61482" name="Rectangle 53"/>
            <p:cNvSpPr>
              <a:spLocks noChangeArrowheads="1"/>
            </p:cNvSpPr>
            <p:nvPr/>
          </p:nvSpPr>
          <p:spPr bwMode="auto">
            <a:xfrm>
              <a:off x="1864" y="2576"/>
              <a:ext cx="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 b="1" dirty="0">
                  <a:latin typeface="Times New Roman" panose="02020603050405020304" pitchFamily="18" charset="0"/>
                </a:rPr>
                <a:t>3</a:t>
              </a:r>
              <a:endParaRPr lang="en-US" altLang="en-US" sz="18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61483" name="Line 54"/>
            <p:cNvSpPr>
              <a:spLocks noChangeShapeType="1"/>
            </p:cNvSpPr>
            <p:nvPr/>
          </p:nvSpPr>
          <p:spPr bwMode="auto">
            <a:xfrm>
              <a:off x="4014" y="2100"/>
              <a:ext cx="1" cy="106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484" name="Line 55"/>
            <p:cNvSpPr>
              <a:spLocks noChangeShapeType="1"/>
            </p:cNvSpPr>
            <p:nvPr/>
          </p:nvSpPr>
          <p:spPr bwMode="auto">
            <a:xfrm>
              <a:off x="4014" y="2393"/>
              <a:ext cx="1" cy="9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85" name="Line 56"/>
            <p:cNvSpPr>
              <a:spLocks noChangeShapeType="1"/>
            </p:cNvSpPr>
            <p:nvPr/>
          </p:nvSpPr>
          <p:spPr bwMode="auto">
            <a:xfrm flipH="1">
              <a:off x="3807" y="2576"/>
              <a:ext cx="12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86" name="Line 57"/>
            <p:cNvSpPr>
              <a:spLocks noChangeShapeType="1"/>
            </p:cNvSpPr>
            <p:nvPr/>
          </p:nvSpPr>
          <p:spPr bwMode="auto">
            <a:xfrm>
              <a:off x="4087" y="2576"/>
              <a:ext cx="138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87" name="Line 58"/>
            <p:cNvSpPr>
              <a:spLocks noChangeShapeType="1"/>
            </p:cNvSpPr>
            <p:nvPr/>
          </p:nvSpPr>
          <p:spPr bwMode="auto">
            <a:xfrm>
              <a:off x="4014" y="2676"/>
              <a:ext cx="1" cy="10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88" name="Line 59"/>
            <p:cNvSpPr>
              <a:spLocks noChangeShapeType="1"/>
            </p:cNvSpPr>
            <p:nvPr/>
          </p:nvSpPr>
          <p:spPr bwMode="auto">
            <a:xfrm>
              <a:off x="4014" y="2970"/>
              <a:ext cx="1" cy="10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89" name="Rectangle 60"/>
            <p:cNvSpPr>
              <a:spLocks noChangeArrowheads="1"/>
            </p:cNvSpPr>
            <p:nvPr/>
          </p:nvSpPr>
          <p:spPr bwMode="auto">
            <a:xfrm>
              <a:off x="3951" y="3077"/>
              <a:ext cx="11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>
                  <a:solidFill>
                    <a:srgbClr val="000000"/>
                  </a:solidFill>
                  <a:latin typeface="Times New Roman" panose="02020603050405020304" pitchFamily="18" charset="0"/>
                </a:rPr>
                <a:t>C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1490" name="Rectangle 61"/>
            <p:cNvSpPr>
              <a:spLocks noChangeArrowheads="1"/>
            </p:cNvSpPr>
            <p:nvPr/>
          </p:nvSpPr>
          <p:spPr bwMode="auto">
            <a:xfrm>
              <a:off x="4076" y="3077"/>
              <a:ext cx="12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>
                  <a:solidFill>
                    <a:srgbClr val="000000"/>
                  </a:solidFill>
                  <a:latin typeface="Times New Roman" panose="02020603050405020304" pitchFamily="18" charset="0"/>
                </a:rPr>
                <a:t>O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1491" name="Rectangle 62"/>
            <p:cNvSpPr>
              <a:spLocks noChangeArrowheads="1"/>
            </p:cNvSpPr>
            <p:nvPr/>
          </p:nvSpPr>
          <p:spPr bwMode="auto">
            <a:xfrm>
              <a:off x="4212" y="3077"/>
              <a:ext cx="12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>
                  <a:solidFill>
                    <a:srgbClr val="000000"/>
                  </a:solidFill>
                  <a:latin typeface="Times New Roman" panose="02020603050405020304" pitchFamily="18" charset="0"/>
                </a:rPr>
                <a:t>O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1492" name="Rectangle 63"/>
            <p:cNvSpPr>
              <a:spLocks noChangeArrowheads="1"/>
            </p:cNvSpPr>
            <p:nvPr/>
          </p:nvSpPr>
          <p:spPr bwMode="auto">
            <a:xfrm>
              <a:off x="4347" y="3044"/>
              <a:ext cx="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baseline="30000">
                  <a:latin typeface="Times New Roman" panose="02020603050405020304" pitchFamily="18" charset="0"/>
                  <a:cs typeface="Arial" panose="020B0604020202020204" pitchFamily="34" charset="0"/>
                </a:rPr>
                <a:t>–</a:t>
              </a:r>
            </a:p>
          </p:txBody>
        </p:sp>
        <p:sp>
          <p:nvSpPr>
            <p:cNvPr id="61493" name="Rectangle 64"/>
            <p:cNvSpPr>
              <a:spLocks noChangeArrowheads="1"/>
            </p:cNvSpPr>
            <p:nvPr/>
          </p:nvSpPr>
          <p:spPr bwMode="auto">
            <a:xfrm>
              <a:off x="3951" y="2781"/>
              <a:ext cx="11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>
                  <a:solidFill>
                    <a:srgbClr val="000000"/>
                  </a:solidFill>
                  <a:latin typeface="Times New Roman" panose="02020603050405020304" pitchFamily="18" charset="0"/>
                </a:rPr>
                <a:t>C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1494" name="Rectangle 65"/>
            <p:cNvSpPr>
              <a:spLocks noChangeArrowheads="1"/>
            </p:cNvSpPr>
            <p:nvPr/>
          </p:nvSpPr>
          <p:spPr bwMode="auto">
            <a:xfrm>
              <a:off x="4076" y="2781"/>
              <a:ext cx="12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1495" name="Rectangle 66"/>
            <p:cNvSpPr>
              <a:spLocks noChangeArrowheads="1"/>
            </p:cNvSpPr>
            <p:nvPr/>
          </p:nvSpPr>
          <p:spPr bwMode="auto">
            <a:xfrm>
              <a:off x="4202" y="2870"/>
              <a:ext cx="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1496" name="Rectangle 67"/>
            <p:cNvSpPr>
              <a:spLocks noChangeArrowheads="1"/>
            </p:cNvSpPr>
            <p:nvPr/>
          </p:nvSpPr>
          <p:spPr bwMode="auto">
            <a:xfrm>
              <a:off x="4245" y="2488"/>
              <a:ext cx="11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>
                  <a:solidFill>
                    <a:srgbClr val="000000"/>
                  </a:solidFill>
                  <a:latin typeface="Times New Roman" panose="02020603050405020304" pitchFamily="18" charset="0"/>
                </a:rPr>
                <a:t>C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1497" name="Rectangle 68"/>
            <p:cNvSpPr>
              <a:spLocks noChangeArrowheads="1"/>
            </p:cNvSpPr>
            <p:nvPr/>
          </p:nvSpPr>
          <p:spPr bwMode="auto">
            <a:xfrm>
              <a:off x="4371" y="2488"/>
              <a:ext cx="12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O</a:t>
              </a:r>
              <a:endParaRPr lang="en-US" altLang="en-US" sz="1800" dirty="0">
                <a:latin typeface="Times New Roman" panose="02020603050405020304" pitchFamily="18" charset="0"/>
              </a:endParaRPr>
            </a:p>
          </p:txBody>
        </p:sp>
        <p:sp>
          <p:nvSpPr>
            <p:cNvPr id="61498" name="Rectangle 69"/>
            <p:cNvSpPr>
              <a:spLocks noChangeArrowheads="1"/>
            </p:cNvSpPr>
            <p:nvPr/>
          </p:nvSpPr>
          <p:spPr bwMode="auto">
            <a:xfrm>
              <a:off x="4506" y="2488"/>
              <a:ext cx="12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>
                  <a:solidFill>
                    <a:srgbClr val="000000"/>
                  </a:solidFill>
                  <a:latin typeface="Times New Roman" panose="02020603050405020304" pitchFamily="18" charset="0"/>
                </a:rPr>
                <a:t>O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1499" name="Rectangle 70"/>
            <p:cNvSpPr>
              <a:spLocks noChangeArrowheads="1"/>
            </p:cNvSpPr>
            <p:nvPr/>
          </p:nvSpPr>
          <p:spPr bwMode="auto">
            <a:xfrm>
              <a:off x="4641" y="2455"/>
              <a:ext cx="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baseline="30000">
                  <a:latin typeface="Times New Roman" panose="02020603050405020304" pitchFamily="18" charset="0"/>
                  <a:cs typeface="Arial" panose="020B0604020202020204" pitchFamily="34" charset="0"/>
                </a:rPr>
                <a:t>–</a:t>
              </a:r>
            </a:p>
          </p:txBody>
        </p:sp>
        <p:sp>
          <p:nvSpPr>
            <p:cNvPr id="61500" name="Rectangle 71"/>
            <p:cNvSpPr>
              <a:spLocks noChangeArrowheads="1"/>
            </p:cNvSpPr>
            <p:nvPr/>
          </p:nvSpPr>
          <p:spPr bwMode="auto">
            <a:xfrm>
              <a:off x="3526" y="2487"/>
              <a:ext cx="12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1501" name="Rectangle 72"/>
            <p:cNvSpPr>
              <a:spLocks noChangeArrowheads="1"/>
            </p:cNvSpPr>
            <p:nvPr/>
          </p:nvSpPr>
          <p:spPr bwMode="auto">
            <a:xfrm>
              <a:off x="3652" y="2487"/>
              <a:ext cx="12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>
                  <a:solidFill>
                    <a:srgbClr val="000000"/>
                  </a:solidFill>
                  <a:latin typeface="Times New Roman" panose="02020603050405020304" pitchFamily="18" charset="0"/>
                </a:rPr>
                <a:t>O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1502" name="Rectangle 73"/>
            <p:cNvSpPr>
              <a:spLocks noChangeArrowheads="1"/>
            </p:cNvSpPr>
            <p:nvPr/>
          </p:nvSpPr>
          <p:spPr bwMode="auto">
            <a:xfrm>
              <a:off x="3951" y="2487"/>
              <a:ext cx="11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>
                  <a:solidFill>
                    <a:srgbClr val="000000"/>
                  </a:solidFill>
                  <a:latin typeface="Times New Roman" panose="02020603050405020304" pitchFamily="18" charset="0"/>
                </a:rPr>
                <a:t>C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1503" name="Rectangle 74"/>
            <p:cNvSpPr>
              <a:spLocks noChangeArrowheads="1"/>
            </p:cNvSpPr>
            <p:nvPr/>
          </p:nvSpPr>
          <p:spPr bwMode="auto">
            <a:xfrm>
              <a:off x="3951" y="2204"/>
              <a:ext cx="12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 b="1" dirty="0">
                  <a:latin typeface="Times New Roman" panose="02020603050405020304" pitchFamily="18" charset="0"/>
                </a:rPr>
                <a:t>C</a:t>
              </a:r>
              <a:endParaRPr lang="en-US" altLang="en-US" sz="18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61504" name="Rectangle 75"/>
            <p:cNvSpPr>
              <a:spLocks noChangeArrowheads="1"/>
            </p:cNvSpPr>
            <p:nvPr/>
          </p:nvSpPr>
          <p:spPr bwMode="auto">
            <a:xfrm>
              <a:off x="4076" y="2204"/>
              <a:ext cx="13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 b="1" dirty="0">
                  <a:latin typeface="Times New Roman" panose="02020603050405020304" pitchFamily="18" charset="0"/>
                </a:rPr>
                <a:t>H</a:t>
              </a:r>
              <a:endParaRPr lang="en-US" altLang="en-US" sz="18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61505" name="Rectangle 76"/>
            <p:cNvSpPr>
              <a:spLocks noChangeArrowheads="1"/>
            </p:cNvSpPr>
            <p:nvPr/>
          </p:nvSpPr>
          <p:spPr bwMode="auto">
            <a:xfrm>
              <a:off x="4202" y="2292"/>
              <a:ext cx="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 b="1" dirty="0">
                  <a:latin typeface="Times New Roman" panose="02020603050405020304" pitchFamily="18" charset="0"/>
                </a:rPr>
                <a:t>2</a:t>
              </a:r>
              <a:endParaRPr lang="en-US" altLang="en-US" sz="18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61506" name="Rectangle 77"/>
            <p:cNvSpPr>
              <a:spLocks noChangeArrowheads="1"/>
            </p:cNvSpPr>
            <p:nvPr/>
          </p:nvSpPr>
          <p:spPr bwMode="auto">
            <a:xfrm>
              <a:off x="3951" y="1911"/>
              <a:ext cx="12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 b="1" dirty="0">
                  <a:latin typeface="Times New Roman" panose="02020603050405020304" pitchFamily="18" charset="0"/>
                </a:rPr>
                <a:t>C</a:t>
              </a:r>
              <a:endParaRPr lang="en-US" altLang="en-US" sz="18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61507" name="Rectangle 78"/>
            <p:cNvSpPr>
              <a:spLocks noChangeArrowheads="1"/>
            </p:cNvSpPr>
            <p:nvPr/>
          </p:nvSpPr>
          <p:spPr bwMode="auto">
            <a:xfrm>
              <a:off x="4076" y="1911"/>
              <a:ext cx="13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 b="1" dirty="0">
                  <a:latin typeface="Times New Roman" panose="02020603050405020304" pitchFamily="18" charset="0"/>
                </a:rPr>
                <a:t>O</a:t>
              </a:r>
              <a:endParaRPr lang="en-US" altLang="en-US" sz="18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61508" name="Rectangle 79"/>
            <p:cNvSpPr>
              <a:spLocks noChangeArrowheads="1"/>
            </p:cNvSpPr>
            <p:nvPr/>
          </p:nvSpPr>
          <p:spPr bwMode="auto">
            <a:xfrm>
              <a:off x="4212" y="1911"/>
              <a:ext cx="13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 b="1" dirty="0">
                  <a:latin typeface="Times New Roman" panose="02020603050405020304" pitchFamily="18" charset="0"/>
                </a:rPr>
                <a:t>O</a:t>
              </a:r>
              <a:endParaRPr lang="en-US" altLang="en-US" sz="18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61509" name="Rectangle 80"/>
            <p:cNvSpPr>
              <a:spLocks noChangeArrowheads="1"/>
            </p:cNvSpPr>
            <p:nvPr/>
          </p:nvSpPr>
          <p:spPr bwMode="auto">
            <a:xfrm>
              <a:off x="4347" y="1878"/>
              <a:ext cx="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baseline="30000">
                  <a:solidFill>
                    <a:schemeClr val="bg2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–</a:t>
              </a:r>
              <a:endParaRPr lang="en-US" altLang="en-US" baseline="300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190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19264" y="228600"/>
            <a:ext cx="8015287" cy="914400"/>
          </a:xfrm>
        </p:spPr>
        <p:txBody>
          <a:bodyPr/>
          <a:lstStyle/>
          <a:p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Reaction 2: Isomerization to Isocitrate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133600" y="1524000"/>
            <a:ext cx="7620000" cy="4419600"/>
          </a:xfrm>
        </p:spPr>
        <p:txBody>
          <a:bodyPr/>
          <a:lstStyle/>
          <a:p>
            <a:pPr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Citrate</a:t>
            </a:r>
          </a:p>
          <a:p>
            <a:pPr>
              <a:spcBef>
                <a:spcPct val="10000"/>
              </a:spcBef>
              <a:spcAft>
                <a:spcPct val="10000"/>
              </a:spcAft>
              <a:buSzTx/>
              <a:buFontTx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isomerizes to </a:t>
            </a:r>
            <a:r>
              <a:rPr lang="en-US" altLang="en-US" sz="24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isocitrate</a:t>
            </a:r>
            <a:endParaRPr lang="en-US" altLang="en-US" sz="24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>
              <a:spcBef>
                <a:spcPct val="10000"/>
              </a:spcBef>
              <a:spcAft>
                <a:spcPct val="10000"/>
              </a:spcAft>
              <a:buSzTx/>
              <a:buFontTx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converts the tertiary –OH group in citrate to a secondary  –OH in </a:t>
            </a:r>
            <a:r>
              <a:rPr lang="en-US" altLang="en-US" sz="24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isocitrate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that can be oxidized</a:t>
            </a:r>
          </a:p>
        </p:txBody>
      </p:sp>
      <p:sp>
        <p:nvSpPr>
          <p:cNvPr id="16386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B560A902-1B3B-4E67-ADCB-3EEE519BDFE9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61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62469" name="Text Box 12"/>
          <p:cNvSpPr txBox="1">
            <a:spLocks noChangeArrowheads="1"/>
          </p:cNvSpPr>
          <p:nvPr/>
        </p:nvSpPr>
        <p:spPr bwMode="auto">
          <a:xfrm>
            <a:off x="5105400" y="3962401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800"/>
          </a:p>
        </p:txBody>
      </p:sp>
      <p:sp>
        <p:nvSpPr>
          <p:cNvPr id="62470" name="Line 13"/>
          <p:cNvSpPr>
            <a:spLocks noChangeShapeType="1"/>
          </p:cNvSpPr>
          <p:nvPr/>
        </p:nvSpPr>
        <p:spPr bwMode="auto">
          <a:xfrm>
            <a:off x="5486400" y="4419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471" name="Text Box 14"/>
          <p:cNvSpPr txBox="1">
            <a:spLocks noChangeArrowheads="1"/>
          </p:cNvSpPr>
          <p:nvPr/>
        </p:nvSpPr>
        <p:spPr bwMode="auto">
          <a:xfrm>
            <a:off x="3200400" y="5791201"/>
            <a:ext cx="228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>
                <a:latin typeface="Times New Roman" panose="02020603050405020304" pitchFamily="18" charset="0"/>
              </a:rPr>
              <a:t>Citrate</a:t>
            </a:r>
          </a:p>
        </p:txBody>
      </p:sp>
      <p:sp>
        <p:nvSpPr>
          <p:cNvPr id="62472" name="Text Box 15"/>
          <p:cNvSpPr txBox="1">
            <a:spLocks noChangeArrowheads="1"/>
          </p:cNvSpPr>
          <p:nvPr/>
        </p:nvSpPr>
        <p:spPr bwMode="auto">
          <a:xfrm>
            <a:off x="7620000" y="5791201"/>
            <a:ext cx="228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 dirty="0" err="1">
                <a:latin typeface="Times New Roman" panose="02020603050405020304" pitchFamily="18" charset="0"/>
              </a:rPr>
              <a:t>Isocitrate</a:t>
            </a:r>
            <a:endParaRPr lang="en-US" altLang="en-US" sz="1800" b="1" dirty="0">
              <a:latin typeface="Times New Roman" panose="02020603050405020304" pitchFamily="18" charset="0"/>
            </a:endParaRPr>
          </a:p>
        </p:txBody>
      </p:sp>
      <p:grpSp>
        <p:nvGrpSpPr>
          <p:cNvPr id="62473" name="Group 74"/>
          <p:cNvGrpSpPr>
            <a:grpSpLocks/>
          </p:cNvGrpSpPr>
          <p:nvPr/>
        </p:nvGrpSpPr>
        <p:grpSpPr bwMode="auto">
          <a:xfrm>
            <a:off x="2743201" y="3352800"/>
            <a:ext cx="6577013" cy="2311400"/>
            <a:chOff x="768" y="2112"/>
            <a:chExt cx="4143" cy="1456"/>
          </a:xfrm>
        </p:grpSpPr>
        <p:sp>
          <p:nvSpPr>
            <p:cNvPr id="62475" name="AutoShape 16"/>
            <p:cNvSpPr>
              <a:spLocks noChangeAspect="1" noChangeArrowheads="1" noTextEdit="1"/>
            </p:cNvSpPr>
            <p:nvPr/>
          </p:nvSpPr>
          <p:spPr bwMode="auto">
            <a:xfrm>
              <a:off x="768" y="2112"/>
              <a:ext cx="4142" cy="1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76" name="Line 18"/>
            <p:cNvSpPr>
              <a:spLocks noChangeShapeType="1"/>
            </p:cNvSpPr>
            <p:nvPr/>
          </p:nvSpPr>
          <p:spPr bwMode="auto">
            <a:xfrm>
              <a:off x="1279" y="2360"/>
              <a:ext cx="1" cy="10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77" name="Line 19"/>
            <p:cNvSpPr>
              <a:spLocks noChangeShapeType="1"/>
            </p:cNvSpPr>
            <p:nvPr/>
          </p:nvSpPr>
          <p:spPr bwMode="auto">
            <a:xfrm>
              <a:off x="1279" y="2654"/>
              <a:ext cx="1" cy="9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78" name="Line 20"/>
            <p:cNvSpPr>
              <a:spLocks noChangeShapeType="1"/>
            </p:cNvSpPr>
            <p:nvPr/>
          </p:nvSpPr>
          <p:spPr bwMode="auto">
            <a:xfrm flipH="1">
              <a:off x="1072" y="2838"/>
              <a:ext cx="12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79" name="Line 21"/>
            <p:cNvSpPr>
              <a:spLocks noChangeShapeType="1"/>
            </p:cNvSpPr>
            <p:nvPr/>
          </p:nvSpPr>
          <p:spPr bwMode="auto">
            <a:xfrm>
              <a:off x="1353" y="2838"/>
              <a:ext cx="139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80" name="Line 22"/>
            <p:cNvSpPr>
              <a:spLocks noChangeShapeType="1"/>
            </p:cNvSpPr>
            <p:nvPr/>
          </p:nvSpPr>
          <p:spPr bwMode="auto">
            <a:xfrm>
              <a:off x="1279" y="2939"/>
              <a:ext cx="1" cy="10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81" name="Line 23"/>
            <p:cNvSpPr>
              <a:spLocks noChangeShapeType="1"/>
            </p:cNvSpPr>
            <p:nvPr/>
          </p:nvSpPr>
          <p:spPr bwMode="auto">
            <a:xfrm>
              <a:off x="1279" y="3234"/>
              <a:ext cx="1" cy="11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82" name="Rectangle 24"/>
            <p:cNvSpPr>
              <a:spLocks noChangeArrowheads="1"/>
            </p:cNvSpPr>
            <p:nvPr/>
          </p:nvSpPr>
          <p:spPr bwMode="auto">
            <a:xfrm>
              <a:off x="1216" y="3341"/>
              <a:ext cx="11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>
                  <a:latin typeface="Times New Roman" panose="02020603050405020304" pitchFamily="18" charset="0"/>
                </a:rPr>
                <a:t>C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2483" name="Rectangle 25"/>
            <p:cNvSpPr>
              <a:spLocks noChangeArrowheads="1"/>
            </p:cNvSpPr>
            <p:nvPr/>
          </p:nvSpPr>
          <p:spPr bwMode="auto">
            <a:xfrm>
              <a:off x="1342" y="3341"/>
              <a:ext cx="12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>
                  <a:latin typeface="Times New Roman" panose="02020603050405020304" pitchFamily="18" charset="0"/>
                </a:rPr>
                <a:t>O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2484" name="Rectangle 26"/>
            <p:cNvSpPr>
              <a:spLocks noChangeArrowheads="1"/>
            </p:cNvSpPr>
            <p:nvPr/>
          </p:nvSpPr>
          <p:spPr bwMode="auto">
            <a:xfrm>
              <a:off x="1479" y="3341"/>
              <a:ext cx="12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>
                  <a:latin typeface="Times New Roman" panose="02020603050405020304" pitchFamily="18" charset="0"/>
                </a:rPr>
                <a:t>O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2485" name="Rectangle 27"/>
            <p:cNvSpPr>
              <a:spLocks noChangeArrowheads="1"/>
            </p:cNvSpPr>
            <p:nvPr/>
          </p:nvSpPr>
          <p:spPr bwMode="auto">
            <a:xfrm>
              <a:off x="1615" y="3308"/>
              <a:ext cx="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baseline="30000">
                  <a:latin typeface="Times New Roman" panose="02020603050405020304" pitchFamily="18" charset="0"/>
                  <a:cs typeface="Arial" panose="020B0604020202020204" pitchFamily="34" charset="0"/>
                </a:rPr>
                <a:t>–</a:t>
              </a:r>
            </a:p>
          </p:txBody>
        </p:sp>
        <p:sp>
          <p:nvSpPr>
            <p:cNvPr id="62486" name="Rectangle 28"/>
            <p:cNvSpPr>
              <a:spLocks noChangeArrowheads="1"/>
            </p:cNvSpPr>
            <p:nvPr/>
          </p:nvSpPr>
          <p:spPr bwMode="auto">
            <a:xfrm>
              <a:off x="1216" y="3044"/>
              <a:ext cx="11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>
                  <a:latin typeface="Times New Roman" panose="02020603050405020304" pitchFamily="18" charset="0"/>
                </a:rPr>
                <a:t>C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2487" name="Rectangle 29"/>
            <p:cNvSpPr>
              <a:spLocks noChangeArrowheads="1"/>
            </p:cNvSpPr>
            <p:nvPr/>
          </p:nvSpPr>
          <p:spPr bwMode="auto">
            <a:xfrm>
              <a:off x="1342" y="3044"/>
              <a:ext cx="12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>
                  <a:latin typeface="Times New Roman" panose="02020603050405020304" pitchFamily="18" charset="0"/>
                </a:rPr>
                <a:t>H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2488" name="Rectangle 30"/>
            <p:cNvSpPr>
              <a:spLocks noChangeArrowheads="1"/>
            </p:cNvSpPr>
            <p:nvPr/>
          </p:nvSpPr>
          <p:spPr bwMode="auto">
            <a:xfrm>
              <a:off x="1469" y="3133"/>
              <a:ext cx="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2489" name="Rectangle 31"/>
            <p:cNvSpPr>
              <a:spLocks noChangeArrowheads="1"/>
            </p:cNvSpPr>
            <p:nvPr/>
          </p:nvSpPr>
          <p:spPr bwMode="auto">
            <a:xfrm>
              <a:off x="1512" y="2750"/>
              <a:ext cx="11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>
                  <a:latin typeface="Times New Roman" panose="02020603050405020304" pitchFamily="18" charset="0"/>
                </a:rPr>
                <a:t>C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2490" name="Rectangle 32"/>
            <p:cNvSpPr>
              <a:spLocks noChangeArrowheads="1"/>
            </p:cNvSpPr>
            <p:nvPr/>
          </p:nvSpPr>
          <p:spPr bwMode="auto">
            <a:xfrm>
              <a:off x="1638" y="2750"/>
              <a:ext cx="12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>
                  <a:latin typeface="Times New Roman" panose="02020603050405020304" pitchFamily="18" charset="0"/>
                </a:rPr>
                <a:t>O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2491" name="Rectangle 33"/>
            <p:cNvSpPr>
              <a:spLocks noChangeArrowheads="1"/>
            </p:cNvSpPr>
            <p:nvPr/>
          </p:nvSpPr>
          <p:spPr bwMode="auto">
            <a:xfrm>
              <a:off x="1774" y="2750"/>
              <a:ext cx="12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>
                  <a:latin typeface="Times New Roman" panose="02020603050405020304" pitchFamily="18" charset="0"/>
                </a:rPr>
                <a:t>O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2492" name="Rectangle 34"/>
            <p:cNvSpPr>
              <a:spLocks noChangeArrowheads="1"/>
            </p:cNvSpPr>
            <p:nvPr/>
          </p:nvSpPr>
          <p:spPr bwMode="auto">
            <a:xfrm>
              <a:off x="1910" y="2717"/>
              <a:ext cx="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baseline="30000">
                  <a:latin typeface="Times New Roman" panose="02020603050405020304" pitchFamily="18" charset="0"/>
                  <a:cs typeface="Arial" panose="020B0604020202020204" pitchFamily="34" charset="0"/>
                </a:rPr>
                <a:t>–</a:t>
              </a:r>
            </a:p>
          </p:txBody>
        </p:sp>
        <p:sp>
          <p:nvSpPr>
            <p:cNvPr id="62493" name="Rectangle 35"/>
            <p:cNvSpPr>
              <a:spLocks noChangeArrowheads="1"/>
            </p:cNvSpPr>
            <p:nvPr/>
          </p:nvSpPr>
          <p:spPr bwMode="auto">
            <a:xfrm>
              <a:off x="789" y="2749"/>
              <a:ext cx="13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 b="1">
                  <a:latin typeface="Times New Roman" panose="02020603050405020304" pitchFamily="18" charset="0"/>
                </a:rPr>
                <a:t>H</a:t>
              </a:r>
              <a:endParaRPr lang="en-US" altLang="en-US" sz="1800" b="1">
                <a:latin typeface="Times New Roman" panose="02020603050405020304" pitchFamily="18" charset="0"/>
              </a:endParaRPr>
            </a:p>
          </p:txBody>
        </p:sp>
        <p:sp>
          <p:nvSpPr>
            <p:cNvPr id="62494" name="Rectangle 36"/>
            <p:cNvSpPr>
              <a:spLocks noChangeArrowheads="1"/>
            </p:cNvSpPr>
            <p:nvPr/>
          </p:nvSpPr>
          <p:spPr bwMode="auto">
            <a:xfrm>
              <a:off x="915" y="2749"/>
              <a:ext cx="13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 b="1">
                  <a:latin typeface="Times New Roman" panose="02020603050405020304" pitchFamily="18" charset="0"/>
                </a:rPr>
                <a:t>O</a:t>
              </a:r>
              <a:endParaRPr lang="en-US" altLang="en-US" sz="1800" b="1">
                <a:latin typeface="Times New Roman" panose="02020603050405020304" pitchFamily="18" charset="0"/>
              </a:endParaRPr>
            </a:p>
          </p:txBody>
        </p:sp>
        <p:sp>
          <p:nvSpPr>
            <p:cNvPr id="62495" name="Rectangle 37"/>
            <p:cNvSpPr>
              <a:spLocks noChangeArrowheads="1"/>
            </p:cNvSpPr>
            <p:nvPr/>
          </p:nvSpPr>
          <p:spPr bwMode="auto">
            <a:xfrm>
              <a:off x="1216" y="2749"/>
              <a:ext cx="11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>
                  <a:latin typeface="Times New Roman" panose="02020603050405020304" pitchFamily="18" charset="0"/>
                </a:rPr>
                <a:t>C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2496" name="Rectangle 38"/>
            <p:cNvSpPr>
              <a:spLocks noChangeArrowheads="1"/>
            </p:cNvSpPr>
            <p:nvPr/>
          </p:nvSpPr>
          <p:spPr bwMode="auto">
            <a:xfrm>
              <a:off x="1216" y="2464"/>
              <a:ext cx="11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>
                  <a:latin typeface="Times New Roman" panose="02020603050405020304" pitchFamily="18" charset="0"/>
                </a:rPr>
                <a:t>C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2497" name="Rectangle 39"/>
            <p:cNvSpPr>
              <a:spLocks noChangeArrowheads="1"/>
            </p:cNvSpPr>
            <p:nvPr/>
          </p:nvSpPr>
          <p:spPr bwMode="auto">
            <a:xfrm>
              <a:off x="1342" y="2464"/>
              <a:ext cx="12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>
                  <a:latin typeface="Times New Roman" panose="02020603050405020304" pitchFamily="18" charset="0"/>
                </a:rPr>
                <a:t>H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2498" name="Rectangle 40"/>
            <p:cNvSpPr>
              <a:spLocks noChangeArrowheads="1"/>
            </p:cNvSpPr>
            <p:nvPr/>
          </p:nvSpPr>
          <p:spPr bwMode="auto">
            <a:xfrm>
              <a:off x="1469" y="2553"/>
              <a:ext cx="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2499" name="Rectangle 41"/>
            <p:cNvSpPr>
              <a:spLocks noChangeArrowheads="1"/>
            </p:cNvSpPr>
            <p:nvPr/>
          </p:nvSpPr>
          <p:spPr bwMode="auto">
            <a:xfrm>
              <a:off x="1216" y="2170"/>
              <a:ext cx="11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>
                  <a:latin typeface="Times New Roman" panose="02020603050405020304" pitchFamily="18" charset="0"/>
                </a:rPr>
                <a:t>C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2500" name="Rectangle 42"/>
            <p:cNvSpPr>
              <a:spLocks noChangeArrowheads="1"/>
            </p:cNvSpPr>
            <p:nvPr/>
          </p:nvSpPr>
          <p:spPr bwMode="auto">
            <a:xfrm>
              <a:off x="1342" y="2170"/>
              <a:ext cx="12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 dirty="0">
                  <a:latin typeface="Times New Roman" panose="02020603050405020304" pitchFamily="18" charset="0"/>
                </a:rPr>
                <a:t>O</a:t>
              </a:r>
              <a:endParaRPr lang="en-US" altLang="en-US" sz="1800" dirty="0">
                <a:latin typeface="Times New Roman" panose="02020603050405020304" pitchFamily="18" charset="0"/>
              </a:endParaRPr>
            </a:p>
          </p:txBody>
        </p:sp>
        <p:sp>
          <p:nvSpPr>
            <p:cNvPr id="62501" name="Rectangle 43"/>
            <p:cNvSpPr>
              <a:spLocks noChangeArrowheads="1"/>
            </p:cNvSpPr>
            <p:nvPr/>
          </p:nvSpPr>
          <p:spPr bwMode="auto">
            <a:xfrm>
              <a:off x="1479" y="2170"/>
              <a:ext cx="12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>
                  <a:latin typeface="Times New Roman" panose="02020603050405020304" pitchFamily="18" charset="0"/>
                </a:rPr>
                <a:t>O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2502" name="Rectangle 44"/>
            <p:cNvSpPr>
              <a:spLocks noChangeArrowheads="1"/>
            </p:cNvSpPr>
            <p:nvPr/>
          </p:nvSpPr>
          <p:spPr bwMode="auto">
            <a:xfrm>
              <a:off x="1615" y="2137"/>
              <a:ext cx="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baseline="30000">
                  <a:latin typeface="Times New Roman" panose="02020603050405020304" pitchFamily="18" charset="0"/>
                  <a:cs typeface="Arial" panose="020B0604020202020204" pitchFamily="34" charset="0"/>
                </a:rPr>
                <a:t>–</a:t>
              </a:r>
            </a:p>
          </p:txBody>
        </p:sp>
        <p:sp>
          <p:nvSpPr>
            <p:cNvPr id="62503" name="Line 45"/>
            <p:cNvSpPr>
              <a:spLocks noChangeShapeType="1"/>
            </p:cNvSpPr>
            <p:nvPr/>
          </p:nvSpPr>
          <p:spPr bwMode="auto">
            <a:xfrm>
              <a:off x="4216" y="2371"/>
              <a:ext cx="1" cy="10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04" name="Line 46"/>
            <p:cNvSpPr>
              <a:spLocks noChangeShapeType="1"/>
            </p:cNvSpPr>
            <p:nvPr/>
          </p:nvSpPr>
          <p:spPr bwMode="auto">
            <a:xfrm>
              <a:off x="4216" y="2665"/>
              <a:ext cx="1" cy="9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05" name="Line 47"/>
            <p:cNvSpPr>
              <a:spLocks noChangeShapeType="1"/>
            </p:cNvSpPr>
            <p:nvPr/>
          </p:nvSpPr>
          <p:spPr bwMode="auto">
            <a:xfrm>
              <a:off x="4289" y="2849"/>
              <a:ext cx="14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06" name="Line 48"/>
            <p:cNvSpPr>
              <a:spLocks noChangeShapeType="1"/>
            </p:cNvSpPr>
            <p:nvPr/>
          </p:nvSpPr>
          <p:spPr bwMode="auto">
            <a:xfrm>
              <a:off x="4216" y="2950"/>
              <a:ext cx="1" cy="10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07" name="Line 49"/>
            <p:cNvSpPr>
              <a:spLocks noChangeShapeType="1"/>
            </p:cNvSpPr>
            <p:nvPr/>
          </p:nvSpPr>
          <p:spPr bwMode="auto">
            <a:xfrm>
              <a:off x="4216" y="3245"/>
              <a:ext cx="1" cy="11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08" name="Line 50"/>
            <p:cNvSpPr>
              <a:spLocks noChangeShapeType="1"/>
            </p:cNvSpPr>
            <p:nvPr/>
          </p:nvSpPr>
          <p:spPr bwMode="auto">
            <a:xfrm flipH="1">
              <a:off x="3989" y="2849"/>
              <a:ext cx="14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09" name="Line 51"/>
            <p:cNvSpPr>
              <a:spLocks noChangeShapeType="1"/>
            </p:cNvSpPr>
            <p:nvPr/>
          </p:nvSpPr>
          <p:spPr bwMode="auto">
            <a:xfrm flipH="1">
              <a:off x="4008" y="3145"/>
              <a:ext cx="125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10" name="Line 52"/>
            <p:cNvSpPr>
              <a:spLocks noChangeShapeType="1"/>
            </p:cNvSpPr>
            <p:nvPr/>
          </p:nvSpPr>
          <p:spPr bwMode="auto">
            <a:xfrm>
              <a:off x="4289" y="3145"/>
              <a:ext cx="158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11" name="Rectangle 53"/>
            <p:cNvSpPr>
              <a:spLocks noChangeArrowheads="1"/>
            </p:cNvSpPr>
            <p:nvPr/>
          </p:nvSpPr>
          <p:spPr bwMode="auto">
            <a:xfrm>
              <a:off x="4449" y="3056"/>
              <a:ext cx="12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>
                  <a:latin typeface="Times New Roman" panose="02020603050405020304" pitchFamily="18" charset="0"/>
                </a:rPr>
                <a:t>H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2512" name="Rectangle 54"/>
            <p:cNvSpPr>
              <a:spLocks noChangeArrowheads="1"/>
            </p:cNvSpPr>
            <p:nvPr/>
          </p:nvSpPr>
          <p:spPr bwMode="auto">
            <a:xfrm>
              <a:off x="3726" y="3056"/>
              <a:ext cx="13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 b="1">
                  <a:latin typeface="Times New Roman" panose="02020603050405020304" pitchFamily="18" charset="0"/>
                </a:rPr>
                <a:t>H</a:t>
              </a:r>
              <a:endParaRPr lang="en-US" altLang="en-US" sz="1800" b="1">
                <a:latin typeface="Times New Roman" panose="02020603050405020304" pitchFamily="18" charset="0"/>
              </a:endParaRPr>
            </a:p>
          </p:txBody>
        </p:sp>
        <p:sp>
          <p:nvSpPr>
            <p:cNvPr id="62513" name="Rectangle 55"/>
            <p:cNvSpPr>
              <a:spLocks noChangeArrowheads="1"/>
            </p:cNvSpPr>
            <p:nvPr/>
          </p:nvSpPr>
          <p:spPr bwMode="auto">
            <a:xfrm>
              <a:off x="3852" y="3056"/>
              <a:ext cx="13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 b="1">
                  <a:latin typeface="Times New Roman" panose="02020603050405020304" pitchFamily="18" charset="0"/>
                </a:rPr>
                <a:t>O</a:t>
              </a:r>
              <a:endParaRPr lang="en-US" altLang="en-US" sz="1800" b="1">
                <a:latin typeface="Times New Roman" panose="02020603050405020304" pitchFamily="18" charset="0"/>
              </a:endParaRPr>
            </a:p>
          </p:txBody>
        </p:sp>
        <p:sp>
          <p:nvSpPr>
            <p:cNvPr id="62514" name="Rectangle 56"/>
            <p:cNvSpPr>
              <a:spLocks noChangeArrowheads="1"/>
            </p:cNvSpPr>
            <p:nvPr/>
          </p:nvSpPr>
          <p:spPr bwMode="auto">
            <a:xfrm>
              <a:off x="3857" y="2760"/>
              <a:ext cx="12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>
                  <a:latin typeface="Times New Roman" panose="02020603050405020304" pitchFamily="18" charset="0"/>
                </a:rPr>
                <a:t>H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2515" name="Rectangle 57"/>
            <p:cNvSpPr>
              <a:spLocks noChangeArrowheads="1"/>
            </p:cNvSpPr>
            <p:nvPr/>
          </p:nvSpPr>
          <p:spPr bwMode="auto">
            <a:xfrm>
              <a:off x="4153" y="3352"/>
              <a:ext cx="11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>
                  <a:latin typeface="Times New Roman" panose="02020603050405020304" pitchFamily="18" charset="0"/>
                </a:rPr>
                <a:t>C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2516" name="Rectangle 58"/>
            <p:cNvSpPr>
              <a:spLocks noChangeArrowheads="1"/>
            </p:cNvSpPr>
            <p:nvPr/>
          </p:nvSpPr>
          <p:spPr bwMode="auto">
            <a:xfrm>
              <a:off x="4279" y="3352"/>
              <a:ext cx="12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>
                  <a:latin typeface="Times New Roman" panose="02020603050405020304" pitchFamily="18" charset="0"/>
                </a:rPr>
                <a:t>O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2517" name="Rectangle 59"/>
            <p:cNvSpPr>
              <a:spLocks noChangeArrowheads="1"/>
            </p:cNvSpPr>
            <p:nvPr/>
          </p:nvSpPr>
          <p:spPr bwMode="auto">
            <a:xfrm>
              <a:off x="4415" y="3352"/>
              <a:ext cx="12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>
                  <a:latin typeface="Times New Roman" panose="02020603050405020304" pitchFamily="18" charset="0"/>
                </a:rPr>
                <a:t>O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2518" name="Rectangle 60"/>
            <p:cNvSpPr>
              <a:spLocks noChangeArrowheads="1"/>
            </p:cNvSpPr>
            <p:nvPr/>
          </p:nvSpPr>
          <p:spPr bwMode="auto">
            <a:xfrm>
              <a:off x="4551" y="3319"/>
              <a:ext cx="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baseline="30000">
                  <a:latin typeface="Times New Roman" panose="02020603050405020304" pitchFamily="18" charset="0"/>
                  <a:cs typeface="Arial" panose="020B0604020202020204" pitchFamily="34" charset="0"/>
                </a:rPr>
                <a:t>–</a:t>
              </a:r>
            </a:p>
          </p:txBody>
        </p:sp>
        <p:sp>
          <p:nvSpPr>
            <p:cNvPr id="62519" name="Rectangle 61"/>
            <p:cNvSpPr>
              <a:spLocks noChangeArrowheads="1"/>
            </p:cNvSpPr>
            <p:nvPr/>
          </p:nvSpPr>
          <p:spPr bwMode="auto">
            <a:xfrm>
              <a:off x="4153" y="3056"/>
              <a:ext cx="11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>
                  <a:latin typeface="Times New Roman" panose="02020603050405020304" pitchFamily="18" charset="0"/>
                </a:rPr>
                <a:t>C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2520" name="Rectangle 62"/>
            <p:cNvSpPr>
              <a:spLocks noChangeArrowheads="1"/>
            </p:cNvSpPr>
            <p:nvPr/>
          </p:nvSpPr>
          <p:spPr bwMode="auto">
            <a:xfrm>
              <a:off x="4449" y="2761"/>
              <a:ext cx="11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>
                  <a:latin typeface="Times New Roman" panose="02020603050405020304" pitchFamily="18" charset="0"/>
                </a:rPr>
                <a:t>C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2521" name="Rectangle 63"/>
            <p:cNvSpPr>
              <a:spLocks noChangeArrowheads="1"/>
            </p:cNvSpPr>
            <p:nvPr/>
          </p:nvSpPr>
          <p:spPr bwMode="auto">
            <a:xfrm>
              <a:off x="4575" y="2761"/>
              <a:ext cx="12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>
                  <a:latin typeface="Times New Roman" panose="02020603050405020304" pitchFamily="18" charset="0"/>
                </a:rPr>
                <a:t>O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2522" name="Rectangle 64"/>
            <p:cNvSpPr>
              <a:spLocks noChangeArrowheads="1"/>
            </p:cNvSpPr>
            <p:nvPr/>
          </p:nvSpPr>
          <p:spPr bwMode="auto">
            <a:xfrm>
              <a:off x="4711" y="2761"/>
              <a:ext cx="12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>
                  <a:latin typeface="Times New Roman" panose="02020603050405020304" pitchFamily="18" charset="0"/>
                </a:rPr>
                <a:t>O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2523" name="Rectangle 65"/>
            <p:cNvSpPr>
              <a:spLocks noChangeArrowheads="1"/>
            </p:cNvSpPr>
            <p:nvPr/>
          </p:nvSpPr>
          <p:spPr bwMode="auto">
            <a:xfrm>
              <a:off x="4847" y="2728"/>
              <a:ext cx="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baseline="30000">
                  <a:latin typeface="Times New Roman" panose="02020603050405020304" pitchFamily="18" charset="0"/>
                  <a:cs typeface="Arial" panose="020B0604020202020204" pitchFamily="34" charset="0"/>
                </a:rPr>
                <a:t>–</a:t>
              </a:r>
            </a:p>
          </p:txBody>
        </p:sp>
        <p:sp>
          <p:nvSpPr>
            <p:cNvPr id="62524" name="Rectangle 66"/>
            <p:cNvSpPr>
              <a:spLocks noChangeArrowheads="1"/>
            </p:cNvSpPr>
            <p:nvPr/>
          </p:nvSpPr>
          <p:spPr bwMode="auto">
            <a:xfrm>
              <a:off x="4153" y="2760"/>
              <a:ext cx="11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>
                  <a:latin typeface="Times New Roman" panose="02020603050405020304" pitchFamily="18" charset="0"/>
                </a:rPr>
                <a:t>C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2525" name="Rectangle 67"/>
            <p:cNvSpPr>
              <a:spLocks noChangeArrowheads="1"/>
            </p:cNvSpPr>
            <p:nvPr/>
          </p:nvSpPr>
          <p:spPr bwMode="auto">
            <a:xfrm>
              <a:off x="4153" y="2475"/>
              <a:ext cx="11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>
                  <a:latin typeface="Times New Roman" panose="02020603050405020304" pitchFamily="18" charset="0"/>
                </a:rPr>
                <a:t>C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2526" name="Rectangle 68"/>
            <p:cNvSpPr>
              <a:spLocks noChangeArrowheads="1"/>
            </p:cNvSpPr>
            <p:nvPr/>
          </p:nvSpPr>
          <p:spPr bwMode="auto">
            <a:xfrm>
              <a:off x="4279" y="2475"/>
              <a:ext cx="12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>
                  <a:latin typeface="Times New Roman" panose="02020603050405020304" pitchFamily="18" charset="0"/>
                </a:rPr>
                <a:t>H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2527" name="Rectangle 69"/>
            <p:cNvSpPr>
              <a:spLocks noChangeArrowheads="1"/>
            </p:cNvSpPr>
            <p:nvPr/>
          </p:nvSpPr>
          <p:spPr bwMode="auto">
            <a:xfrm>
              <a:off x="4405" y="2564"/>
              <a:ext cx="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2528" name="Rectangle 70"/>
            <p:cNvSpPr>
              <a:spLocks noChangeArrowheads="1"/>
            </p:cNvSpPr>
            <p:nvPr/>
          </p:nvSpPr>
          <p:spPr bwMode="auto">
            <a:xfrm>
              <a:off x="4153" y="2181"/>
              <a:ext cx="11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>
                  <a:latin typeface="Times New Roman" panose="02020603050405020304" pitchFamily="18" charset="0"/>
                </a:rPr>
                <a:t>C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2529" name="Rectangle 71"/>
            <p:cNvSpPr>
              <a:spLocks noChangeArrowheads="1"/>
            </p:cNvSpPr>
            <p:nvPr/>
          </p:nvSpPr>
          <p:spPr bwMode="auto">
            <a:xfrm>
              <a:off x="4279" y="2181"/>
              <a:ext cx="12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>
                  <a:latin typeface="Times New Roman" panose="02020603050405020304" pitchFamily="18" charset="0"/>
                </a:rPr>
                <a:t>O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2530" name="Rectangle 72"/>
            <p:cNvSpPr>
              <a:spLocks noChangeArrowheads="1"/>
            </p:cNvSpPr>
            <p:nvPr/>
          </p:nvSpPr>
          <p:spPr bwMode="auto">
            <a:xfrm>
              <a:off x="4415" y="2181"/>
              <a:ext cx="12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>
                  <a:latin typeface="Times New Roman" panose="02020603050405020304" pitchFamily="18" charset="0"/>
                </a:rPr>
                <a:t>O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2531" name="Rectangle 73"/>
            <p:cNvSpPr>
              <a:spLocks noChangeArrowheads="1"/>
            </p:cNvSpPr>
            <p:nvPr/>
          </p:nvSpPr>
          <p:spPr bwMode="auto">
            <a:xfrm>
              <a:off x="4551" y="2147"/>
              <a:ext cx="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baseline="30000">
                  <a:latin typeface="Times New Roman" panose="02020603050405020304" pitchFamily="18" charset="0"/>
                  <a:cs typeface="Arial" panose="020B0604020202020204" pitchFamily="34" charset="0"/>
                </a:rPr>
                <a:t>–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460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Summary of Reactions 1 and 2</a:t>
            </a:r>
          </a:p>
        </p:txBody>
      </p:sp>
      <p:sp>
        <p:nvSpPr>
          <p:cNvPr id="2051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4F11247C-BECC-4F0F-9603-94DC4F5A9083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62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pic>
        <p:nvPicPr>
          <p:cNvPr id="63497" name="Picture 9" descr="18_12_Figure_1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124" y="1278924"/>
            <a:ext cx="4188854" cy="530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32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19264" y="228600"/>
            <a:ext cx="8643937" cy="914400"/>
          </a:xfrm>
        </p:spPr>
        <p:txBody>
          <a:bodyPr/>
          <a:lstStyle/>
          <a:p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Reaction 3: 1st Oxidative Decarboxylation 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133600" y="1524000"/>
            <a:ext cx="8153400" cy="4419600"/>
          </a:xfrm>
        </p:spPr>
        <p:txBody>
          <a:bodyPr/>
          <a:lstStyle/>
          <a:p>
            <a:pPr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en-US" altLang="en-US" sz="24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Isocitrate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undergoes decarboxylation (carbon removed as CO</a:t>
            </a:r>
            <a:r>
              <a:rPr lang="en-US" altLang="en-US" sz="2400" baseline="-25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),</a:t>
            </a:r>
          </a:p>
          <a:p>
            <a:pPr>
              <a:spcBef>
                <a:spcPct val="10000"/>
              </a:spcBef>
              <a:spcAft>
                <a:spcPct val="5000"/>
              </a:spcAft>
              <a:buSzTx/>
              <a:buFontTx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and the –OH oxidizes to a ketone, releasing H</a:t>
            </a:r>
            <a:r>
              <a:rPr lang="en-US" altLang="en-US" sz="2400" baseline="30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+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and 2 </a:t>
            </a:r>
            <a:r>
              <a:rPr lang="en-US" altLang="en-US" sz="24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e</a:t>
            </a:r>
            <a:r>
              <a:rPr lang="en-US" altLang="en-US" sz="2400" baseline="300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–</a:t>
            </a:r>
            <a:endParaRPr lang="en-US" altLang="en-US" sz="24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>
              <a:spcBef>
                <a:spcPct val="10000"/>
              </a:spcBef>
              <a:spcAft>
                <a:spcPct val="5000"/>
              </a:spcAft>
              <a:buSzTx/>
              <a:buFontTx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reducing the coenzyme NAD</a:t>
            </a:r>
            <a:r>
              <a:rPr lang="en-US" altLang="en-US" sz="2400" baseline="30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+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to NADH</a:t>
            </a:r>
          </a:p>
        </p:txBody>
      </p:sp>
      <p:sp>
        <p:nvSpPr>
          <p:cNvPr id="17410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C1FCF42E-9278-490C-A65C-A24CB5B7B64D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63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65541" name="Text Box 6"/>
          <p:cNvSpPr txBox="1">
            <a:spLocks noChangeArrowheads="1"/>
          </p:cNvSpPr>
          <p:nvPr/>
        </p:nvSpPr>
        <p:spPr bwMode="auto">
          <a:xfrm>
            <a:off x="6324600" y="5638801"/>
            <a:ext cx="236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i="1" dirty="0">
                <a:latin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en-US" altLang="en-US" sz="2000" b="1" dirty="0">
                <a:latin typeface="Times New Roman" panose="02020603050405020304" pitchFamily="18" charset="0"/>
                <a:sym typeface="Symbol" panose="05050102010706020507" pitchFamily="18" charset="2"/>
              </a:rPr>
              <a:t>-Ketoglutarate</a:t>
            </a:r>
            <a:endParaRPr lang="en-US" altLang="en-US" sz="2000" b="1" dirty="0">
              <a:latin typeface="Times New Roman" panose="02020603050405020304" pitchFamily="18" charset="0"/>
            </a:endParaRPr>
          </a:p>
        </p:txBody>
      </p:sp>
      <p:sp>
        <p:nvSpPr>
          <p:cNvPr id="65542" name="Text Box 11"/>
          <p:cNvSpPr txBox="1">
            <a:spLocks noChangeArrowheads="1"/>
          </p:cNvSpPr>
          <p:nvPr/>
        </p:nvSpPr>
        <p:spPr bwMode="auto">
          <a:xfrm>
            <a:off x="2895600" y="5715001"/>
            <a:ext cx="236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 err="1">
                <a:latin typeface="Times New Roman" panose="02020603050405020304" pitchFamily="18" charset="0"/>
                <a:sym typeface="Symbol" panose="05050102010706020507" pitchFamily="18" charset="2"/>
              </a:rPr>
              <a:t>Isocitrate</a:t>
            </a:r>
            <a:endParaRPr lang="en-US" altLang="en-US" sz="2000" b="1" dirty="0">
              <a:latin typeface="Times New Roman" panose="02020603050405020304" pitchFamily="18" charset="0"/>
            </a:endParaRPr>
          </a:p>
        </p:txBody>
      </p:sp>
      <p:sp>
        <p:nvSpPr>
          <p:cNvPr id="65543" name="Line 12"/>
          <p:cNvSpPr>
            <a:spLocks noChangeShapeType="1"/>
          </p:cNvSpPr>
          <p:nvPr/>
        </p:nvSpPr>
        <p:spPr bwMode="auto">
          <a:xfrm>
            <a:off x="4876800" y="44196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65544" name="Group 84"/>
          <p:cNvGrpSpPr>
            <a:grpSpLocks/>
          </p:cNvGrpSpPr>
          <p:nvPr/>
        </p:nvGrpSpPr>
        <p:grpSpPr bwMode="auto">
          <a:xfrm>
            <a:off x="2514600" y="3124201"/>
            <a:ext cx="7620000" cy="2390775"/>
            <a:chOff x="672" y="2094"/>
            <a:chExt cx="4752" cy="1458"/>
          </a:xfrm>
        </p:grpSpPr>
        <p:sp>
          <p:nvSpPr>
            <p:cNvPr id="65547" name="AutoShape 16"/>
            <p:cNvSpPr>
              <a:spLocks noChangeAspect="1" noChangeArrowheads="1" noTextEdit="1"/>
            </p:cNvSpPr>
            <p:nvPr/>
          </p:nvSpPr>
          <p:spPr bwMode="auto">
            <a:xfrm>
              <a:off x="672" y="2094"/>
              <a:ext cx="4752" cy="1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48" name="Rectangle 18"/>
            <p:cNvSpPr>
              <a:spLocks noChangeArrowheads="1"/>
            </p:cNvSpPr>
            <p:nvPr/>
          </p:nvSpPr>
          <p:spPr bwMode="auto">
            <a:xfrm>
              <a:off x="4698" y="2996"/>
              <a:ext cx="99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>
                  <a:latin typeface="Times New Roman" panose="02020603050405020304" pitchFamily="18" charset="0"/>
                </a:rPr>
                <a:t>+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5549" name="Rectangle 19"/>
            <p:cNvSpPr>
              <a:spLocks noChangeArrowheads="1"/>
            </p:cNvSpPr>
            <p:nvPr/>
          </p:nvSpPr>
          <p:spPr bwMode="auto">
            <a:xfrm>
              <a:off x="4801" y="2996"/>
              <a:ext cx="49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/>
                <a:t> </a:t>
              </a:r>
              <a:endParaRPr lang="en-US" altLang="en-US" sz="1800"/>
            </a:p>
          </p:txBody>
        </p:sp>
        <p:sp>
          <p:nvSpPr>
            <p:cNvPr id="65550" name="Rectangle 20"/>
            <p:cNvSpPr>
              <a:spLocks noChangeArrowheads="1"/>
            </p:cNvSpPr>
            <p:nvPr/>
          </p:nvSpPr>
          <p:spPr bwMode="auto">
            <a:xfrm>
              <a:off x="4850" y="2996"/>
              <a:ext cx="49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/>
                <a:t> </a:t>
              </a:r>
              <a:endParaRPr lang="en-US" altLang="en-US" sz="1800"/>
            </a:p>
          </p:txBody>
        </p:sp>
        <p:sp>
          <p:nvSpPr>
            <p:cNvPr id="65551" name="Rectangle 21"/>
            <p:cNvSpPr>
              <a:spLocks noChangeArrowheads="1"/>
            </p:cNvSpPr>
            <p:nvPr/>
          </p:nvSpPr>
          <p:spPr bwMode="auto">
            <a:xfrm>
              <a:off x="4900" y="2996"/>
              <a:ext cx="126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>
                  <a:latin typeface="Times New Roman" panose="02020603050405020304" pitchFamily="18" charset="0"/>
                </a:rPr>
                <a:t>N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5552" name="Rectangle 22"/>
            <p:cNvSpPr>
              <a:spLocks noChangeArrowheads="1"/>
            </p:cNvSpPr>
            <p:nvPr/>
          </p:nvSpPr>
          <p:spPr bwMode="auto">
            <a:xfrm>
              <a:off x="5027" y="2996"/>
              <a:ext cx="126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>
                  <a:latin typeface="Times New Roman" panose="02020603050405020304" pitchFamily="18" charset="0"/>
                </a:rPr>
                <a:t>A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5553" name="Rectangle 23"/>
            <p:cNvSpPr>
              <a:spLocks noChangeArrowheads="1"/>
            </p:cNvSpPr>
            <p:nvPr/>
          </p:nvSpPr>
          <p:spPr bwMode="auto">
            <a:xfrm>
              <a:off x="5144" y="2996"/>
              <a:ext cx="126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>
                  <a:latin typeface="Times New Roman" panose="02020603050405020304" pitchFamily="18" charset="0"/>
                </a:rPr>
                <a:t>D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5554" name="Rectangle 24"/>
            <p:cNvSpPr>
              <a:spLocks noChangeArrowheads="1"/>
            </p:cNvSpPr>
            <p:nvPr/>
          </p:nvSpPr>
          <p:spPr bwMode="auto">
            <a:xfrm>
              <a:off x="5272" y="2996"/>
              <a:ext cx="137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 b="1">
                  <a:latin typeface="Times New Roman" panose="02020603050405020304" pitchFamily="18" charset="0"/>
                </a:rPr>
                <a:t>H</a:t>
              </a:r>
              <a:endParaRPr lang="en-US" altLang="en-US" sz="1800" b="1">
                <a:latin typeface="Times New Roman" panose="02020603050405020304" pitchFamily="18" charset="0"/>
              </a:endParaRPr>
            </a:p>
          </p:txBody>
        </p:sp>
        <p:sp>
          <p:nvSpPr>
            <p:cNvPr id="65555" name="Rectangle 25"/>
            <p:cNvSpPr>
              <a:spLocks noChangeArrowheads="1"/>
            </p:cNvSpPr>
            <p:nvPr/>
          </p:nvSpPr>
          <p:spPr bwMode="auto">
            <a:xfrm>
              <a:off x="4092" y="3007"/>
              <a:ext cx="99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>
                  <a:latin typeface="Times New Roman" panose="02020603050405020304" pitchFamily="18" charset="0"/>
                </a:rPr>
                <a:t>+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5556" name="Rectangle 26"/>
            <p:cNvSpPr>
              <a:spLocks noChangeArrowheads="1"/>
            </p:cNvSpPr>
            <p:nvPr/>
          </p:nvSpPr>
          <p:spPr bwMode="auto">
            <a:xfrm>
              <a:off x="4195" y="3007"/>
              <a:ext cx="49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/>
                <a:t> </a:t>
              </a:r>
              <a:endParaRPr lang="en-US" altLang="en-US" sz="1800"/>
            </a:p>
          </p:txBody>
        </p:sp>
        <p:sp>
          <p:nvSpPr>
            <p:cNvPr id="65557" name="Rectangle 27"/>
            <p:cNvSpPr>
              <a:spLocks noChangeArrowheads="1"/>
            </p:cNvSpPr>
            <p:nvPr/>
          </p:nvSpPr>
          <p:spPr bwMode="auto">
            <a:xfrm>
              <a:off x="4244" y="3007"/>
              <a:ext cx="49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/>
                <a:t> </a:t>
              </a:r>
              <a:endParaRPr lang="en-US" altLang="en-US" sz="1800"/>
            </a:p>
          </p:txBody>
        </p:sp>
        <p:sp>
          <p:nvSpPr>
            <p:cNvPr id="65558" name="Rectangle 28"/>
            <p:cNvSpPr>
              <a:spLocks noChangeArrowheads="1"/>
            </p:cNvSpPr>
            <p:nvPr/>
          </p:nvSpPr>
          <p:spPr bwMode="auto">
            <a:xfrm>
              <a:off x="4293" y="3007"/>
              <a:ext cx="127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 b="1">
                  <a:latin typeface="Times New Roman" panose="02020603050405020304" pitchFamily="18" charset="0"/>
                </a:rPr>
                <a:t>C</a:t>
              </a:r>
              <a:endParaRPr lang="en-US" altLang="en-US" sz="1800" b="1">
                <a:latin typeface="Times New Roman" panose="02020603050405020304" pitchFamily="18" charset="0"/>
              </a:endParaRPr>
            </a:p>
          </p:txBody>
        </p:sp>
        <p:sp>
          <p:nvSpPr>
            <p:cNvPr id="65559" name="Rectangle 29"/>
            <p:cNvSpPr>
              <a:spLocks noChangeArrowheads="1"/>
            </p:cNvSpPr>
            <p:nvPr/>
          </p:nvSpPr>
          <p:spPr bwMode="auto">
            <a:xfrm>
              <a:off x="4420" y="3007"/>
              <a:ext cx="137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 b="1">
                  <a:latin typeface="Times New Roman" panose="02020603050405020304" pitchFamily="18" charset="0"/>
                </a:rPr>
                <a:t>O</a:t>
              </a:r>
              <a:endParaRPr lang="en-US" altLang="en-US" sz="1800" b="1">
                <a:latin typeface="Times New Roman" panose="02020603050405020304" pitchFamily="18" charset="0"/>
              </a:endParaRPr>
            </a:p>
          </p:txBody>
        </p:sp>
        <p:sp>
          <p:nvSpPr>
            <p:cNvPr id="65560" name="Rectangle 30"/>
            <p:cNvSpPr>
              <a:spLocks noChangeArrowheads="1"/>
            </p:cNvSpPr>
            <p:nvPr/>
          </p:nvSpPr>
          <p:spPr bwMode="auto">
            <a:xfrm>
              <a:off x="4558" y="3096"/>
              <a:ext cx="68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700" b="1">
                  <a:latin typeface="Times New Roman" panose="02020603050405020304" pitchFamily="18" charset="0"/>
                </a:rPr>
                <a:t>2</a:t>
              </a:r>
              <a:endParaRPr lang="en-US" altLang="en-US" sz="1800" b="1">
                <a:latin typeface="Times New Roman" panose="02020603050405020304" pitchFamily="18" charset="0"/>
              </a:endParaRPr>
            </a:p>
          </p:txBody>
        </p:sp>
        <p:sp>
          <p:nvSpPr>
            <p:cNvPr id="65561" name="Line 31"/>
            <p:cNvSpPr>
              <a:spLocks noChangeShapeType="1"/>
            </p:cNvSpPr>
            <p:nvPr/>
          </p:nvSpPr>
          <p:spPr bwMode="auto">
            <a:xfrm>
              <a:off x="3557" y="2344"/>
              <a:ext cx="1" cy="1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2" name="Line 32"/>
            <p:cNvSpPr>
              <a:spLocks noChangeShapeType="1"/>
            </p:cNvSpPr>
            <p:nvPr/>
          </p:nvSpPr>
          <p:spPr bwMode="auto">
            <a:xfrm>
              <a:off x="3557" y="2641"/>
              <a:ext cx="1" cy="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3" name="Line 33"/>
            <p:cNvSpPr>
              <a:spLocks noChangeShapeType="1"/>
            </p:cNvSpPr>
            <p:nvPr/>
          </p:nvSpPr>
          <p:spPr bwMode="auto">
            <a:xfrm>
              <a:off x="3631" y="2827"/>
              <a:ext cx="15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4" name="Line 34"/>
            <p:cNvSpPr>
              <a:spLocks noChangeShapeType="1"/>
            </p:cNvSpPr>
            <p:nvPr/>
          </p:nvSpPr>
          <p:spPr bwMode="auto">
            <a:xfrm>
              <a:off x="3557" y="2928"/>
              <a:ext cx="1" cy="1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5" name="Line 35"/>
            <p:cNvSpPr>
              <a:spLocks noChangeShapeType="1"/>
            </p:cNvSpPr>
            <p:nvPr/>
          </p:nvSpPr>
          <p:spPr bwMode="auto">
            <a:xfrm>
              <a:off x="3557" y="3226"/>
              <a:ext cx="1" cy="1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6" name="Line 36"/>
            <p:cNvSpPr>
              <a:spLocks noChangeShapeType="1"/>
            </p:cNvSpPr>
            <p:nvPr/>
          </p:nvSpPr>
          <p:spPr bwMode="auto">
            <a:xfrm flipH="1">
              <a:off x="3329" y="2827"/>
              <a:ext cx="14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7" name="Line 37"/>
            <p:cNvSpPr>
              <a:spLocks noChangeShapeType="1"/>
            </p:cNvSpPr>
            <p:nvPr/>
          </p:nvSpPr>
          <p:spPr bwMode="auto">
            <a:xfrm>
              <a:off x="3631" y="3107"/>
              <a:ext cx="134" cy="1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5568" name="Line 38"/>
            <p:cNvSpPr>
              <a:spLocks noChangeShapeType="1"/>
            </p:cNvSpPr>
            <p:nvPr/>
          </p:nvSpPr>
          <p:spPr bwMode="auto">
            <a:xfrm>
              <a:off x="3631" y="3143"/>
              <a:ext cx="134" cy="1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5569" name="Rectangle 39"/>
            <p:cNvSpPr>
              <a:spLocks noChangeArrowheads="1"/>
            </p:cNvSpPr>
            <p:nvPr/>
          </p:nvSpPr>
          <p:spPr bwMode="auto">
            <a:xfrm>
              <a:off x="3786" y="3035"/>
              <a:ext cx="137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 b="1">
                  <a:latin typeface="Times New Roman" panose="02020603050405020304" pitchFamily="18" charset="0"/>
                </a:rPr>
                <a:t>O</a:t>
              </a:r>
              <a:endParaRPr lang="en-US" altLang="en-US" sz="1800" b="1">
                <a:latin typeface="Times New Roman" panose="02020603050405020304" pitchFamily="18" charset="0"/>
              </a:endParaRPr>
            </a:p>
          </p:txBody>
        </p:sp>
        <p:sp>
          <p:nvSpPr>
            <p:cNvPr id="65570" name="Rectangle 40"/>
            <p:cNvSpPr>
              <a:spLocks noChangeArrowheads="1"/>
            </p:cNvSpPr>
            <p:nvPr/>
          </p:nvSpPr>
          <p:spPr bwMode="auto">
            <a:xfrm>
              <a:off x="3195" y="2737"/>
              <a:ext cx="127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>
                  <a:latin typeface="Times New Roman" panose="02020603050405020304" pitchFamily="18" charset="0"/>
                </a:rPr>
                <a:t>H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5571" name="Rectangle 41"/>
            <p:cNvSpPr>
              <a:spLocks noChangeArrowheads="1"/>
            </p:cNvSpPr>
            <p:nvPr/>
          </p:nvSpPr>
          <p:spPr bwMode="auto">
            <a:xfrm>
              <a:off x="3493" y="3335"/>
              <a:ext cx="117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>
                  <a:latin typeface="Times New Roman" panose="02020603050405020304" pitchFamily="18" charset="0"/>
                </a:rPr>
                <a:t>C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5572" name="Rectangle 42"/>
            <p:cNvSpPr>
              <a:spLocks noChangeArrowheads="1"/>
            </p:cNvSpPr>
            <p:nvPr/>
          </p:nvSpPr>
          <p:spPr bwMode="auto">
            <a:xfrm>
              <a:off x="3621" y="3335"/>
              <a:ext cx="127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>
                  <a:latin typeface="Times New Roman" panose="02020603050405020304" pitchFamily="18" charset="0"/>
                </a:rPr>
                <a:t>O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5573" name="Rectangle 43"/>
            <p:cNvSpPr>
              <a:spLocks noChangeArrowheads="1"/>
            </p:cNvSpPr>
            <p:nvPr/>
          </p:nvSpPr>
          <p:spPr bwMode="auto">
            <a:xfrm>
              <a:off x="3758" y="3335"/>
              <a:ext cx="127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>
                  <a:latin typeface="Times New Roman" panose="02020603050405020304" pitchFamily="18" charset="0"/>
                </a:rPr>
                <a:t>O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5574" name="Rectangle 44"/>
            <p:cNvSpPr>
              <a:spLocks noChangeArrowheads="1"/>
            </p:cNvSpPr>
            <p:nvPr/>
          </p:nvSpPr>
          <p:spPr bwMode="auto">
            <a:xfrm>
              <a:off x="3895" y="3301"/>
              <a:ext cx="64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baseline="30000">
                  <a:latin typeface="Times New Roman" panose="02020603050405020304" pitchFamily="18" charset="0"/>
                  <a:cs typeface="Arial" panose="020B0604020202020204" pitchFamily="34" charset="0"/>
                </a:rPr>
                <a:t>–</a:t>
              </a:r>
            </a:p>
          </p:txBody>
        </p:sp>
        <p:sp>
          <p:nvSpPr>
            <p:cNvPr id="65575" name="Rectangle 45"/>
            <p:cNvSpPr>
              <a:spLocks noChangeArrowheads="1"/>
            </p:cNvSpPr>
            <p:nvPr/>
          </p:nvSpPr>
          <p:spPr bwMode="auto">
            <a:xfrm>
              <a:off x="3493" y="3035"/>
              <a:ext cx="127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 b="1">
                  <a:latin typeface="Times New Roman" panose="02020603050405020304" pitchFamily="18" charset="0"/>
                </a:rPr>
                <a:t>C</a:t>
              </a:r>
              <a:endParaRPr lang="en-US" altLang="en-US" sz="1800" b="1">
                <a:latin typeface="Times New Roman" panose="02020603050405020304" pitchFamily="18" charset="0"/>
              </a:endParaRPr>
            </a:p>
          </p:txBody>
        </p:sp>
        <p:sp>
          <p:nvSpPr>
            <p:cNvPr id="65576" name="Rectangle 46"/>
            <p:cNvSpPr>
              <a:spLocks noChangeArrowheads="1"/>
            </p:cNvSpPr>
            <p:nvPr/>
          </p:nvSpPr>
          <p:spPr bwMode="auto">
            <a:xfrm>
              <a:off x="3791" y="2737"/>
              <a:ext cx="127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>
                  <a:latin typeface="Times New Roman" panose="02020603050405020304" pitchFamily="18" charset="0"/>
                </a:rPr>
                <a:t>H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5577" name="Rectangle 47"/>
            <p:cNvSpPr>
              <a:spLocks noChangeArrowheads="1"/>
            </p:cNvSpPr>
            <p:nvPr/>
          </p:nvSpPr>
          <p:spPr bwMode="auto">
            <a:xfrm>
              <a:off x="3493" y="2737"/>
              <a:ext cx="117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>
                  <a:latin typeface="Times New Roman" panose="02020603050405020304" pitchFamily="18" charset="0"/>
                </a:rPr>
                <a:t>C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5578" name="Rectangle 48"/>
            <p:cNvSpPr>
              <a:spLocks noChangeArrowheads="1"/>
            </p:cNvSpPr>
            <p:nvPr/>
          </p:nvSpPr>
          <p:spPr bwMode="auto">
            <a:xfrm>
              <a:off x="3493" y="2450"/>
              <a:ext cx="117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>
                  <a:latin typeface="Times New Roman" panose="02020603050405020304" pitchFamily="18" charset="0"/>
                </a:rPr>
                <a:t>C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5579" name="Rectangle 49"/>
            <p:cNvSpPr>
              <a:spLocks noChangeArrowheads="1"/>
            </p:cNvSpPr>
            <p:nvPr/>
          </p:nvSpPr>
          <p:spPr bwMode="auto">
            <a:xfrm>
              <a:off x="3621" y="2450"/>
              <a:ext cx="126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>
                  <a:latin typeface="Times New Roman" panose="02020603050405020304" pitchFamily="18" charset="0"/>
                </a:rPr>
                <a:t>H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5580" name="Rectangle 50"/>
            <p:cNvSpPr>
              <a:spLocks noChangeArrowheads="1"/>
            </p:cNvSpPr>
            <p:nvPr/>
          </p:nvSpPr>
          <p:spPr bwMode="auto">
            <a:xfrm>
              <a:off x="3748" y="2539"/>
              <a:ext cx="68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700"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5581" name="Rectangle 51"/>
            <p:cNvSpPr>
              <a:spLocks noChangeArrowheads="1"/>
            </p:cNvSpPr>
            <p:nvPr/>
          </p:nvSpPr>
          <p:spPr bwMode="auto">
            <a:xfrm>
              <a:off x="3493" y="2153"/>
              <a:ext cx="117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>
                  <a:latin typeface="Times New Roman" panose="02020603050405020304" pitchFamily="18" charset="0"/>
                </a:rPr>
                <a:t>C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5582" name="Rectangle 52"/>
            <p:cNvSpPr>
              <a:spLocks noChangeArrowheads="1"/>
            </p:cNvSpPr>
            <p:nvPr/>
          </p:nvSpPr>
          <p:spPr bwMode="auto">
            <a:xfrm>
              <a:off x="3621" y="2153"/>
              <a:ext cx="127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>
                  <a:latin typeface="Times New Roman" panose="02020603050405020304" pitchFamily="18" charset="0"/>
                </a:rPr>
                <a:t>O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5583" name="Rectangle 53"/>
            <p:cNvSpPr>
              <a:spLocks noChangeArrowheads="1"/>
            </p:cNvSpPr>
            <p:nvPr/>
          </p:nvSpPr>
          <p:spPr bwMode="auto">
            <a:xfrm>
              <a:off x="3758" y="2153"/>
              <a:ext cx="127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>
                  <a:latin typeface="Times New Roman" panose="02020603050405020304" pitchFamily="18" charset="0"/>
                </a:rPr>
                <a:t>O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5584" name="Rectangle 54"/>
            <p:cNvSpPr>
              <a:spLocks noChangeArrowheads="1"/>
            </p:cNvSpPr>
            <p:nvPr/>
          </p:nvSpPr>
          <p:spPr bwMode="auto">
            <a:xfrm>
              <a:off x="3895" y="2119"/>
              <a:ext cx="64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baseline="30000">
                  <a:latin typeface="Times New Roman" panose="02020603050405020304" pitchFamily="18" charset="0"/>
                  <a:cs typeface="Arial" panose="020B0604020202020204" pitchFamily="34" charset="0"/>
                </a:rPr>
                <a:t>–</a:t>
              </a:r>
            </a:p>
          </p:txBody>
        </p:sp>
        <p:sp>
          <p:nvSpPr>
            <p:cNvPr id="65585" name="Line 55"/>
            <p:cNvSpPr>
              <a:spLocks noChangeShapeType="1"/>
            </p:cNvSpPr>
            <p:nvPr/>
          </p:nvSpPr>
          <p:spPr bwMode="auto">
            <a:xfrm>
              <a:off x="1186" y="2344"/>
              <a:ext cx="1" cy="1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86" name="Line 56"/>
            <p:cNvSpPr>
              <a:spLocks noChangeShapeType="1"/>
            </p:cNvSpPr>
            <p:nvPr/>
          </p:nvSpPr>
          <p:spPr bwMode="auto">
            <a:xfrm>
              <a:off x="1186" y="2641"/>
              <a:ext cx="1" cy="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87" name="Line 57"/>
            <p:cNvSpPr>
              <a:spLocks noChangeShapeType="1"/>
            </p:cNvSpPr>
            <p:nvPr/>
          </p:nvSpPr>
          <p:spPr bwMode="auto">
            <a:xfrm>
              <a:off x="1261" y="2827"/>
              <a:ext cx="13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88" name="Line 58"/>
            <p:cNvSpPr>
              <a:spLocks noChangeShapeType="1"/>
            </p:cNvSpPr>
            <p:nvPr/>
          </p:nvSpPr>
          <p:spPr bwMode="auto">
            <a:xfrm>
              <a:off x="1186" y="2928"/>
              <a:ext cx="1" cy="1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89" name="Line 59"/>
            <p:cNvSpPr>
              <a:spLocks noChangeShapeType="1"/>
            </p:cNvSpPr>
            <p:nvPr/>
          </p:nvSpPr>
          <p:spPr bwMode="auto">
            <a:xfrm>
              <a:off x="1186" y="3226"/>
              <a:ext cx="1" cy="1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90" name="Line 60"/>
            <p:cNvSpPr>
              <a:spLocks noChangeShapeType="1"/>
            </p:cNvSpPr>
            <p:nvPr/>
          </p:nvSpPr>
          <p:spPr bwMode="auto">
            <a:xfrm flipH="1">
              <a:off x="958" y="2827"/>
              <a:ext cx="14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91" name="Line 61"/>
            <p:cNvSpPr>
              <a:spLocks noChangeShapeType="1"/>
            </p:cNvSpPr>
            <p:nvPr/>
          </p:nvSpPr>
          <p:spPr bwMode="auto">
            <a:xfrm flipH="1">
              <a:off x="978" y="3125"/>
              <a:ext cx="125" cy="1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5592" name="Line 62"/>
            <p:cNvSpPr>
              <a:spLocks noChangeShapeType="1"/>
            </p:cNvSpPr>
            <p:nvPr/>
          </p:nvSpPr>
          <p:spPr bwMode="auto">
            <a:xfrm>
              <a:off x="1261" y="3125"/>
              <a:ext cx="15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93" name="Rectangle 63"/>
            <p:cNvSpPr>
              <a:spLocks noChangeArrowheads="1"/>
            </p:cNvSpPr>
            <p:nvPr/>
          </p:nvSpPr>
          <p:spPr bwMode="auto">
            <a:xfrm>
              <a:off x="1420" y="3035"/>
              <a:ext cx="127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>
                  <a:latin typeface="Times New Roman" panose="02020603050405020304" pitchFamily="18" charset="0"/>
                </a:rPr>
                <a:t>H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5594" name="Rectangle 64"/>
            <p:cNvSpPr>
              <a:spLocks noChangeArrowheads="1"/>
            </p:cNvSpPr>
            <p:nvPr/>
          </p:nvSpPr>
          <p:spPr bwMode="auto">
            <a:xfrm>
              <a:off x="693" y="3035"/>
              <a:ext cx="137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 b="1">
                  <a:latin typeface="Times New Roman" panose="02020603050405020304" pitchFamily="18" charset="0"/>
                </a:rPr>
                <a:t>H</a:t>
              </a:r>
              <a:endParaRPr lang="en-US" altLang="en-US" sz="1800" b="1">
                <a:latin typeface="Times New Roman" panose="02020603050405020304" pitchFamily="18" charset="0"/>
              </a:endParaRPr>
            </a:p>
          </p:txBody>
        </p:sp>
        <p:sp>
          <p:nvSpPr>
            <p:cNvPr id="65595" name="Rectangle 65"/>
            <p:cNvSpPr>
              <a:spLocks noChangeArrowheads="1"/>
            </p:cNvSpPr>
            <p:nvPr/>
          </p:nvSpPr>
          <p:spPr bwMode="auto">
            <a:xfrm>
              <a:off x="820" y="3035"/>
              <a:ext cx="137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 b="1">
                  <a:latin typeface="Times New Roman" panose="02020603050405020304" pitchFamily="18" charset="0"/>
                </a:rPr>
                <a:t>O</a:t>
              </a:r>
              <a:endParaRPr lang="en-US" altLang="en-US" sz="1800" b="1">
                <a:latin typeface="Times New Roman" panose="02020603050405020304" pitchFamily="18" charset="0"/>
              </a:endParaRPr>
            </a:p>
          </p:txBody>
        </p:sp>
        <p:sp>
          <p:nvSpPr>
            <p:cNvPr id="65596" name="Rectangle 66"/>
            <p:cNvSpPr>
              <a:spLocks noChangeArrowheads="1"/>
            </p:cNvSpPr>
            <p:nvPr/>
          </p:nvSpPr>
          <p:spPr bwMode="auto">
            <a:xfrm>
              <a:off x="825" y="2737"/>
              <a:ext cx="127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>
                  <a:latin typeface="Times New Roman" panose="02020603050405020304" pitchFamily="18" charset="0"/>
                </a:rPr>
                <a:t>H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5597" name="Rectangle 67"/>
            <p:cNvSpPr>
              <a:spLocks noChangeArrowheads="1"/>
            </p:cNvSpPr>
            <p:nvPr/>
          </p:nvSpPr>
          <p:spPr bwMode="auto">
            <a:xfrm>
              <a:off x="1123" y="3335"/>
              <a:ext cx="117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>
                  <a:latin typeface="Times New Roman" panose="02020603050405020304" pitchFamily="18" charset="0"/>
                </a:rPr>
                <a:t>C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5598" name="Rectangle 68"/>
            <p:cNvSpPr>
              <a:spLocks noChangeArrowheads="1"/>
            </p:cNvSpPr>
            <p:nvPr/>
          </p:nvSpPr>
          <p:spPr bwMode="auto">
            <a:xfrm>
              <a:off x="1250" y="3335"/>
              <a:ext cx="127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>
                  <a:latin typeface="Times New Roman" panose="02020603050405020304" pitchFamily="18" charset="0"/>
                </a:rPr>
                <a:t>O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5599" name="Rectangle 69"/>
            <p:cNvSpPr>
              <a:spLocks noChangeArrowheads="1"/>
            </p:cNvSpPr>
            <p:nvPr/>
          </p:nvSpPr>
          <p:spPr bwMode="auto">
            <a:xfrm>
              <a:off x="1387" y="3335"/>
              <a:ext cx="127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>
                  <a:latin typeface="Times New Roman" panose="02020603050405020304" pitchFamily="18" charset="0"/>
                </a:rPr>
                <a:t>O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5600" name="Rectangle 70"/>
            <p:cNvSpPr>
              <a:spLocks noChangeArrowheads="1"/>
            </p:cNvSpPr>
            <p:nvPr/>
          </p:nvSpPr>
          <p:spPr bwMode="auto">
            <a:xfrm>
              <a:off x="1525" y="3301"/>
              <a:ext cx="64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baseline="30000">
                  <a:latin typeface="Times New Roman" panose="02020603050405020304" pitchFamily="18" charset="0"/>
                  <a:cs typeface="Arial" panose="020B0604020202020204" pitchFamily="34" charset="0"/>
                </a:rPr>
                <a:t>–</a:t>
              </a:r>
            </a:p>
          </p:txBody>
        </p:sp>
        <p:sp>
          <p:nvSpPr>
            <p:cNvPr id="65601" name="Rectangle 71"/>
            <p:cNvSpPr>
              <a:spLocks noChangeArrowheads="1"/>
            </p:cNvSpPr>
            <p:nvPr/>
          </p:nvSpPr>
          <p:spPr bwMode="auto">
            <a:xfrm>
              <a:off x="1123" y="3035"/>
              <a:ext cx="127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 b="1">
                  <a:latin typeface="Times New Roman" panose="02020603050405020304" pitchFamily="18" charset="0"/>
                </a:rPr>
                <a:t>C</a:t>
              </a:r>
              <a:endParaRPr lang="en-US" altLang="en-US" sz="1800" b="1">
                <a:latin typeface="Times New Roman" panose="02020603050405020304" pitchFamily="18" charset="0"/>
              </a:endParaRPr>
            </a:p>
          </p:txBody>
        </p:sp>
        <p:sp>
          <p:nvSpPr>
            <p:cNvPr id="65602" name="Rectangle 72"/>
            <p:cNvSpPr>
              <a:spLocks noChangeArrowheads="1"/>
            </p:cNvSpPr>
            <p:nvPr/>
          </p:nvSpPr>
          <p:spPr bwMode="auto">
            <a:xfrm>
              <a:off x="1420" y="2738"/>
              <a:ext cx="127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 b="1">
                  <a:latin typeface="Times New Roman" panose="02020603050405020304" pitchFamily="18" charset="0"/>
                </a:rPr>
                <a:t>C</a:t>
              </a:r>
              <a:endParaRPr lang="en-US" altLang="en-US" sz="1800" b="1">
                <a:latin typeface="Times New Roman" panose="02020603050405020304" pitchFamily="18" charset="0"/>
              </a:endParaRPr>
            </a:p>
          </p:txBody>
        </p:sp>
        <p:sp>
          <p:nvSpPr>
            <p:cNvPr id="65603" name="Rectangle 73"/>
            <p:cNvSpPr>
              <a:spLocks noChangeArrowheads="1"/>
            </p:cNvSpPr>
            <p:nvPr/>
          </p:nvSpPr>
          <p:spPr bwMode="auto">
            <a:xfrm>
              <a:off x="1548" y="2738"/>
              <a:ext cx="137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 b="1">
                  <a:latin typeface="Times New Roman" panose="02020603050405020304" pitchFamily="18" charset="0"/>
                </a:rPr>
                <a:t>O</a:t>
              </a:r>
              <a:endParaRPr lang="en-US" altLang="en-US" sz="1800" b="1">
                <a:latin typeface="Times New Roman" panose="02020603050405020304" pitchFamily="18" charset="0"/>
              </a:endParaRPr>
            </a:p>
          </p:txBody>
        </p:sp>
        <p:sp>
          <p:nvSpPr>
            <p:cNvPr id="65604" name="Rectangle 74"/>
            <p:cNvSpPr>
              <a:spLocks noChangeArrowheads="1"/>
            </p:cNvSpPr>
            <p:nvPr/>
          </p:nvSpPr>
          <p:spPr bwMode="auto">
            <a:xfrm>
              <a:off x="1685" y="2738"/>
              <a:ext cx="137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 b="1">
                  <a:latin typeface="Times New Roman" panose="02020603050405020304" pitchFamily="18" charset="0"/>
                </a:rPr>
                <a:t>O</a:t>
              </a:r>
              <a:endParaRPr lang="en-US" altLang="en-US" sz="1800" b="1">
                <a:latin typeface="Times New Roman" panose="02020603050405020304" pitchFamily="18" charset="0"/>
              </a:endParaRPr>
            </a:p>
          </p:txBody>
        </p:sp>
        <p:sp>
          <p:nvSpPr>
            <p:cNvPr id="65605" name="Rectangle 75"/>
            <p:cNvSpPr>
              <a:spLocks noChangeArrowheads="1"/>
            </p:cNvSpPr>
            <p:nvPr/>
          </p:nvSpPr>
          <p:spPr bwMode="auto">
            <a:xfrm>
              <a:off x="1822" y="2704"/>
              <a:ext cx="64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baseline="30000">
                  <a:latin typeface="Times New Roman" panose="02020603050405020304" pitchFamily="18" charset="0"/>
                  <a:cs typeface="Arial" panose="020B0604020202020204" pitchFamily="34" charset="0"/>
                </a:rPr>
                <a:t>–</a:t>
              </a:r>
            </a:p>
          </p:txBody>
        </p:sp>
        <p:sp>
          <p:nvSpPr>
            <p:cNvPr id="65606" name="Rectangle 76"/>
            <p:cNvSpPr>
              <a:spLocks noChangeArrowheads="1"/>
            </p:cNvSpPr>
            <p:nvPr/>
          </p:nvSpPr>
          <p:spPr bwMode="auto">
            <a:xfrm>
              <a:off x="1123" y="2737"/>
              <a:ext cx="117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>
                  <a:latin typeface="Times New Roman" panose="02020603050405020304" pitchFamily="18" charset="0"/>
                </a:rPr>
                <a:t>C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5607" name="Rectangle 77"/>
            <p:cNvSpPr>
              <a:spLocks noChangeArrowheads="1"/>
            </p:cNvSpPr>
            <p:nvPr/>
          </p:nvSpPr>
          <p:spPr bwMode="auto">
            <a:xfrm>
              <a:off x="1123" y="2450"/>
              <a:ext cx="116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>
                  <a:latin typeface="Times New Roman" panose="02020603050405020304" pitchFamily="18" charset="0"/>
                </a:rPr>
                <a:t>C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5608" name="Rectangle 78"/>
            <p:cNvSpPr>
              <a:spLocks noChangeArrowheads="1"/>
            </p:cNvSpPr>
            <p:nvPr/>
          </p:nvSpPr>
          <p:spPr bwMode="auto">
            <a:xfrm>
              <a:off x="1250" y="2450"/>
              <a:ext cx="126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>
                  <a:latin typeface="Times New Roman" panose="02020603050405020304" pitchFamily="18" charset="0"/>
                </a:rPr>
                <a:t>H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5609" name="Rectangle 79"/>
            <p:cNvSpPr>
              <a:spLocks noChangeArrowheads="1"/>
            </p:cNvSpPr>
            <p:nvPr/>
          </p:nvSpPr>
          <p:spPr bwMode="auto">
            <a:xfrm>
              <a:off x="1377" y="2539"/>
              <a:ext cx="68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700"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5610" name="Rectangle 80"/>
            <p:cNvSpPr>
              <a:spLocks noChangeArrowheads="1"/>
            </p:cNvSpPr>
            <p:nvPr/>
          </p:nvSpPr>
          <p:spPr bwMode="auto">
            <a:xfrm>
              <a:off x="1123" y="2153"/>
              <a:ext cx="117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>
                  <a:latin typeface="Times New Roman" panose="02020603050405020304" pitchFamily="18" charset="0"/>
                </a:rPr>
                <a:t>C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5611" name="Rectangle 81"/>
            <p:cNvSpPr>
              <a:spLocks noChangeArrowheads="1"/>
            </p:cNvSpPr>
            <p:nvPr/>
          </p:nvSpPr>
          <p:spPr bwMode="auto">
            <a:xfrm>
              <a:off x="1250" y="2153"/>
              <a:ext cx="127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>
                  <a:latin typeface="Times New Roman" panose="02020603050405020304" pitchFamily="18" charset="0"/>
                </a:rPr>
                <a:t>O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5612" name="Rectangle 82"/>
            <p:cNvSpPr>
              <a:spLocks noChangeArrowheads="1"/>
            </p:cNvSpPr>
            <p:nvPr/>
          </p:nvSpPr>
          <p:spPr bwMode="auto">
            <a:xfrm>
              <a:off x="1387" y="2153"/>
              <a:ext cx="127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>
                  <a:latin typeface="Times New Roman" panose="02020603050405020304" pitchFamily="18" charset="0"/>
                </a:rPr>
                <a:t>O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5613" name="Rectangle 83"/>
            <p:cNvSpPr>
              <a:spLocks noChangeArrowheads="1"/>
            </p:cNvSpPr>
            <p:nvPr/>
          </p:nvSpPr>
          <p:spPr bwMode="auto">
            <a:xfrm>
              <a:off x="1525" y="2119"/>
              <a:ext cx="64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baseline="30000">
                  <a:latin typeface="Times New Roman" panose="02020603050405020304" pitchFamily="18" charset="0"/>
                  <a:cs typeface="Arial" panose="020B0604020202020204" pitchFamily="34" charset="0"/>
                </a:rPr>
                <a:t>–</a:t>
              </a:r>
            </a:p>
          </p:txBody>
        </p:sp>
      </p:grpSp>
      <p:sp>
        <p:nvSpPr>
          <p:cNvPr id="65545" name="Text Box 85"/>
          <p:cNvSpPr txBox="1">
            <a:spLocks noChangeArrowheads="1"/>
          </p:cNvSpPr>
          <p:nvPr/>
        </p:nvSpPr>
        <p:spPr bwMode="auto">
          <a:xfrm>
            <a:off x="5089525" y="3949700"/>
            <a:ext cx="89693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200">
                <a:latin typeface="Times New Roman" panose="02020603050405020304" pitchFamily="18" charset="0"/>
              </a:rPr>
              <a:t>NAD</a:t>
            </a:r>
            <a:r>
              <a:rPr lang="en-US" altLang="en-US" sz="2200" baseline="30000">
                <a:latin typeface="Times New Roman" panose="02020603050405020304" pitchFamily="18" charset="0"/>
              </a:rPr>
              <a:t>+</a:t>
            </a:r>
            <a:endParaRPr lang="en-US" altLang="en-US" sz="2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80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43734" y="894659"/>
            <a:ext cx="11678463" cy="219075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en-US" altLang="en-US" i="1" dirty="0">
                <a:latin typeface="Times New Roman" panose="02020603050405020304" pitchFamily="18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</a:t>
            </a: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-Ketoglutarate</a:t>
            </a:r>
          </a:p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undergoes decarboxylation to form </a:t>
            </a:r>
            <a:r>
              <a:rPr lang="en-US" altLang="en-US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succinyl</a:t>
            </a: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CoA</a:t>
            </a:r>
          </a:p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produces a four-carbon compound that bonds to CoA</a:t>
            </a:r>
          </a:p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provides H</a:t>
            </a:r>
            <a:r>
              <a:rPr lang="en-US" altLang="en-US" baseline="30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+</a:t>
            </a: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and 2 </a:t>
            </a:r>
            <a:r>
              <a:rPr lang="en-US" altLang="en-US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e</a:t>
            </a:r>
            <a:r>
              <a:rPr lang="en-US" altLang="en-US" baseline="300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–</a:t>
            </a: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to form NADH</a:t>
            </a:r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Clr>
                <a:schemeClr val="bg2"/>
              </a:buClr>
              <a:buSzTx/>
              <a:buFontTx/>
              <a:buChar char="•"/>
            </a:pPr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b="1" dirty="0">
              <a:latin typeface="Times New Roman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  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b="1" dirty="0">
                <a:latin typeface="Times New Roman" panose="02020603050405020304" pitchFamily="18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           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b="1" i="1" dirty="0" smtClean="0">
              <a:solidFill>
                <a:schemeClr val="bg2"/>
              </a:solidFill>
              <a:latin typeface="Times New Roman" panose="02020603050405020304" pitchFamily="18" charset="0"/>
              <a:ea typeface="ＭＳ Ｐゴシック" panose="020B0600070205080204" pitchFamily="34" charset="-128"/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b="1" i="1" dirty="0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  <a:r>
              <a:rPr lang="en-US" altLang="en-US" b="1" i="1" dirty="0" smtClean="0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               </a:t>
            </a:r>
            <a:r>
              <a:rPr lang="en-US" altLang="en-US" b="1" dirty="0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-</a:t>
            </a:r>
            <a:r>
              <a:rPr lang="en-US" altLang="en-US" b="1" dirty="0">
                <a:latin typeface="Times New Roman" panose="02020603050405020304" pitchFamily="18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Ketoglutarate                         </a:t>
            </a:r>
            <a:r>
              <a:rPr lang="en-US" altLang="en-US" b="1" dirty="0" err="1">
                <a:latin typeface="Times New Roman" panose="02020603050405020304" pitchFamily="18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Succinyl</a:t>
            </a:r>
            <a:r>
              <a:rPr lang="en-US" altLang="en-US" b="1" dirty="0">
                <a:latin typeface="Times New Roman" panose="02020603050405020304" pitchFamily="18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 CoA</a:t>
            </a:r>
          </a:p>
        </p:txBody>
      </p:sp>
      <p:grpSp>
        <p:nvGrpSpPr>
          <p:cNvPr id="66567" name="Group 83"/>
          <p:cNvGrpSpPr>
            <a:grpSpLocks/>
          </p:cNvGrpSpPr>
          <p:nvPr/>
        </p:nvGrpSpPr>
        <p:grpSpPr bwMode="auto">
          <a:xfrm>
            <a:off x="2578445" y="3304956"/>
            <a:ext cx="6400800" cy="2390775"/>
            <a:chOff x="864" y="2064"/>
            <a:chExt cx="4032" cy="1506"/>
          </a:xfrm>
        </p:grpSpPr>
        <p:sp>
          <p:nvSpPr>
            <p:cNvPr id="66570" name="AutoShape 22"/>
            <p:cNvSpPr>
              <a:spLocks noChangeAspect="1" noChangeArrowheads="1" noTextEdit="1"/>
            </p:cNvSpPr>
            <p:nvPr/>
          </p:nvSpPr>
          <p:spPr bwMode="auto">
            <a:xfrm>
              <a:off x="864" y="2064"/>
              <a:ext cx="4032" cy="1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71" name="Line 24"/>
            <p:cNvSpPr>
              <a:spLocks noChangeShapeType="1"/>
            </p:cNvSpPr>
            <p:nvPr/>
          </p:nvSpPr>
          <p:spPr bwMode="auto">
            <a:xfrm>
              <a:off x="3080" y="3438"/>
              <a:ext cx="21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72" name="Rectangle 25"/>
            <p:cNvSpPr>
              <a:spLocks noChangeArrowheads="1"/>
            </p:cNvSpPr>
            <p:nvPr/>
          </p:nvSpPr>
          <p:spPr bwMode="auto">
            <a:xfrm>
              <a:off x="3320" y="3346"/>
              <a:ext cx="123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300">
                  <a:solidFill>
                    <a:srgbClr val="000000"/>
                  </a:solidFill>
                  <a:latin typeface="Times New Roman" panose="02020603050405020304" pitchFamily="18" charset="0"/>
                </a:rPr>
                <a:t>C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6573" name="Rectangle 26"/>
            <p:cNvSpPr>
              <a:spLocks noChangeArrowheads="1"/>
            </p:cNvSpPr>
            <p:nvPr/>
          </p:nvSpPr>
          <p:spPr bwMode="auto">
            <a:xfrm>
              <a:off x="3451" y="3346"/>
              <a:ext cx="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300">
                  <a:solidFill>
                    <a:srgbClr val="000000"/>
                  </a:solidFill>
                  <a:latin typeface="Times New Roman" panose="02020603050405020304" pitchFamily="18" charset="0"/>
                </a:rPr>
                <a:t>o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6574" name="Rectangle 27"/>
            <p:cNvSpPr>
              <a:spLocks noChangeArrowheads="1"/>
            </p:cNvSpPr>
            <p:nvPr/>
          </p:nvSpPr>
          <p:spPr bwMode="auto">
            <a:xfrm>
              <a:off x="3552" y="3346"/>
              <a:ext cx="133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300">
                  <a:solidFill>
                    <a:srgbClr val="000000"/>
                  </a:solidFill>
                  <a:latin typeface="Times New Roman" panose="02020603050405020304" pitchFamily="18" charset="0"/>
                </a:rPr>
                <a:t>A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6575" name="Line 28"/>
            <p:cNvSpPr>
              <a:spLocks noChangeShapeType="1"/>
            </p:cNvSpPr>
            <p:nvPr/>
          </p:nvSpPr>
          <p:spPr bwMode="auto">
            <a:xfrm>
              <a:off x="3012" y="2320"/>
              <a:ext cx="1" cy="1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76" name="Line 29"/>
            <p:cNvSpPr>
              <a:spLocks noChangeShapeType="1"/>
            </p:cNvSpPr>
            <p:nvPr/>
          </p:nvSpPr>
          <p:spPr bwMode="auto">
            <a:xfrm>
              <a:off x="3012" y="2625"/>
              <a:ext cx="1" cy="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77" name="Line 30"/>
            <p:cNvSpPr>
              <a:spLocks noChangeShapeType="1"/>
            </p:cNvSpPr>
            <p:nvPr/>
          </p:nvSpPr>
          <p:spPr bwMode="auto">
            <a:xfrm>
              <a:off x="3012" y="2919"/>
              <a:ext cx="1" cy="1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78" name="Line 31"/>
            <p:cNvSpPr>
              <a:spLocks noChangeShapeType="1"/>
            </p:cNvSpPr>
            <p:nvPr/>
          </p:nvSpPr>
          <p:spPr bwMode="auto">
            <a:xfrm>
              <a:off x="3012" y="3225"/>
              <a:ext cx="1" cy="1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79" name="Line 32"/>
            <p:cNvSpPr>
              <a:spLocks noChangeShapeType="1"/>
            </p:cNvSpPr>
            <p:nvPr/>
          </p:nvSpPr>
          <p:spPr bwMode="auto">
            <a:xfrm>
              <a:off x="3088" y="3103"/>
              <a:ext cx="13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80" name="Line 33"/>
            <p:cNvSpPr>
              <a:spLocks noChangeShapeType="1"/>
            </p:cNvSpPr>
            <p:nvPr/>
          </p:nvSpPr>
          <p:spPr bwMode="auto">
            <a:xfrm>
              <a:off x="3088" y="3139"/>
              <a:ext cx="13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81" name="Rectangle 34"/>
            <p:cNvSpPr>
              <a:spLocks noChangeArrowheads="1"/>
            </p:cNvSpPr>
            <p:nvPr/>
          </p:nvSpPr>
          <p:spPr bwMode="auto">
            <a:xfrm>
              <a:off x="3247" y="3029"/>
              <a:ext cx="133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300">
                  <a:solidFill>
                    <a:srgbClr val="000000"/>
                  </a:solidFill>
                  <a:latin typeface="Times New Roman" panose="02020603050405020304" pitchFamily="18" charset="0"/>
                </a:rPr>
                <a:t>O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6582" name="Rectangle 35"/>
            <p:cNvSpPr>
              <a:spLocks noChangeArrowheads="1"/>
            </p:cNvSpPr>
            <p:nvPr/>
          </p:nvSpPr>
          <p:spPr bwMode="auto">
            <a:xfrm>
              <a:off x="2951" y="3335"/>
              <a:ext cx="10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300">
                  <a:solidFill>
                    <a:srgbClr val="000000"/>
                  </a:solidFill>
                  <a:latin typeface="Times New Roman" panose="02020603050405020304" pitchFamily="18" charset="0"/>
                </a:rPr>
                <a:t>S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6583" name="Rectangle 36"/>
            <p:cNvSpPr>
              <a:spLocks noChangeArrowheads="1"/>
            </p:cNvSpPr>
            <p:nvPr/>
          </p:nvSpPr>
          <p:spPr bwMode="auto">
            <a:xfrm>
              <a:off x="2947" y="3029"/>
              <a:ext cx="123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300">
                  <a:solidFill>
                    <a:srgbClr val="000000"/>
                  </a:solidFill>
                  <a:latin typeface="Times New Roman" panose="02020603050405020304" pitchFamily="18" charset="0"/>
                </a:rPr>
                <a:t>C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6584" name="Rectangle 37"/>
            <p:cNvSpPr>
              <a:spLocks noChangeArrowheads="1"/>
            </p:cNvSpPr>
            <p:nvPr/>
          </p:nvSpPr>
          <p:spPr bwMode="auto">
            <a:xfrm>
              <a:off x="2947" y="2723"/>
              <a:ext cx="123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300">
                  <a:solidFill>
                    <a:srgbClr val="000000"/>
                  </a:solidFill>
                  <a:latin typeface="Times New Roman" panose="02020603050405020304" pitchFamily="18" charset="0"/>
                </a:rPr>
                <a:t>C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6585" name="Rectangle 38"/>
            <p:cNvSpPr>
              <a:spLocks noChangeArrowheads="1"/>
            </p:cNvSpPr>
            <p:nvPr/>
          </p:nvSpPr>
          <p:spPr bwMode="auto">
            <a:xfrm>
              <a:off x="3077" y="2723"/>
              <a:ext cx="133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300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6586" name="Rectangle 39"/>
            <p:cNvSpPr>
              <a:spLocks noChangeArrowheads="1"/>
            </p:cNvSpPr>
            <p:nvPr/>
          </p:nvSpPr>
          <p:spPr bwMode="auto">
            <a:xfrm>
              <a:off x="3208" y="2815"/>
              <a:ext cx="6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7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6587" name="Rectangle 40"/>
            <p:cNvSpPr>
              <a:spLocks noChangeArrowheads="1"/>
            </p:cNvSpPr>
            <p:nvPr/>
          </p:nvSpPr>
          <p:spPr bwMode="auto">
            <a:xfrm>
              <a:off x="2947" y="2429"/>
              <a:ext cx="123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300">
                  <a:solidFill>
                    <a:srgbClr val="000000"/>
                  </a:solidFill>
                  <a:latin typeface="Times New Roman" panose="02020603050405020304" pitchFamily="18" charset="0"/>
                </a:rPr>
                <a:t>C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6588" name="Rectangle 41"/>
            <p:cNvSpPr>
              <a:spLocks noChangeArrowheads="1"/>
            </p:cNvSpPr>
            <p:nvPr/>
          </p:nvSpPr>
          <p:spPr bwMode="auto">
            <a:xfrm>
              <a:off x="3077" y="2429"/>
              <a:ext cx="133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300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6589" name="Rectangle 42"/>
            <p:cNvSpPr>
              <a:spLocks noChangeArrowheads="1"/>
            </p:cNvSpPr>
            <p:nvPr/>
          </p:nvSpPr>
          <p:spPr bwMode="auto">
            <a:xfrm>
              <a:off x="3208" y="2520"/>
              <a:ext cx="6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7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6590" name="Rectangle 43"/>
            <p:cNvSpPr>
              <a:spLocks noChangeArrowheads="1"/>
            </p:cNvSpPr>
            <p:nvPr/>
          </p:nvSpPr>
          <p:spPr bwMode="auto">
            <a:xfrm>
              <a:off x="2947" y="2124"/>
              <a:ext cx="123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300">
                  <a:solidFill>
                    <a:srgbClr val="000000"/>
                  </a:solidFill>
                  <a:latin typeface="Times New Roman" panose="02020603050405020304" pitchFamily="18" charset="0"/>
                </a:rPr>
                <a:t>C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6591" name="Rectangle 44"/>
            <p:cNvSpPr>
              <a:spLocks noChangeArrowheads="1"/>
            </p:cNvSpPr>
            <p:nvPr/>
          </p:nvSpPr>
          <p:spPr bwMode="auto">
            <a:xfrm>
              <a:off x="3077" y="2124"/>
              <a:ext cx="133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300">
                  <a:solidFill>
                    <a:srgbClr val="000000"/>
                  </a:solidFill>
                  <a:latin typeface="Times New Roman" panose="02020603050405020304" pitchFamily="18" charset="0"/>
                </a:rPr>
                <a:t>O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6592" name="Rectangle 45"/>
            <p:cNvSpPr>
              <a:spLocks noChangeArrowheads="1"/>
            </p:cNvSpPr>
            <p:nvPr/>
          </p:nvSpPr>
          <p:spPr bwMode="auto">
            <a:xfrm>
              <a:off x="3218" y="2124"/>
              <a:ext cx="133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300">
                  <a:solidFill>
                    <a:srgbClr val="000000"/>
                  </a:solidFill>
                  <a:latin typeface="Times New Roman" panose="02020603050405020304" pitchFamily="18" charset="0"/>
                </a:rPr>
                <a:t>O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6593" name="Rectangle 46"/>
            <p:cNvSpPr>
              <a:spLocks noChangeArrowheads="1"/>
            </p:cNvSpPr>
            <p:nvPr/>
          </p:nvSpPr>
          <p:spPr bwMode="auto">
            <a:xfrm>
              <a:off x="3359" y="2090"/>
              <a:ext cx="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baseline="30000">
                  <a:latin typeface="Times New Roman" panose="02020603050405020304" pitchFamily="18" charset="0"/>
                  <a:cs typeface="Arial" panose="020B0604020202020204" pitchFamily="34" charset="0"/>
                </a:rPr>
                <a:t>–</a:t>
              </a:r>
            </a:p>
          </p:txBody>
        </p:sp>
        <p:sp>
          <p:nvSpPr>
            <p:cNvPr id="66594" name="Rectangle 47"/>
            <p:cNvSpPr>
              <a:spLocks noChangeArrowheads="1"/>
            </p:cNvSpPr>
            <p:nvPr/>
          </p:nvSpPr>
          <p:spPr bwMode="auto">
            <a:xfrm>
              <a:off x="4105" y="2728"/>
              <a:ext cx="104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300">
                  <a:solidFill>
                    <a:srgbClr val="000000"/>
                  </a:solidFill>
                  <a:latin typeface="Times New Roman" panose="02020603050405020304" pitchFamily="18" charset="0"/>
                </a:rPr>
                <a:t>+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6595" name="Rectangle 48"/>
            <p:cNvSpPr>
              <a:spLocks noChangeArrowheads="1"/>
            </p:cNvSpPr>
            <p:nvPr/>
          </p:nvSpPr>
          <p:spPr bwMode="auto">
            <a:xfrm>
              <a:off x="4211" y="2728"/>
              <a:ext cx="51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300">
                  <a:solidFill>
                    <a:srgbClr val="000000"/>
                  </a:solidFill>
                </a:rPr>
                <a:t> </a:t>
              </a:r>
              <a:endParaRPr lang="en-US" altLang="en-US" sz="1800"/>
            </a:p>
          </p:txBody>
        </p:sp>
        <p:sp>
          <p:nvSpPr>
            <p:cNvPr id="66596" name="Rectangle 49"/>
            <p:cNvSpPr>
              <a:spLocks noChangeArrowheads="1"/>
            </p:cNvSpPr>
            <p:nvPr/>
          </p:nvSpPr>
          <p:spPr bwMode="auto">
            <a:xfrm>
              <a:off x="4261" y="2728"/>
              <a:ext cx="51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300">
                  <a:solidFill>
                    <a:srgbClr val="000000"/>
                  </a:solidFill>
                </a:rPr>
                <a:t> </a:t>
              </a:r>
              <a:endParaRPr lang="en-US" altLang="en-US" sz="1800"/>
            </a:p>
          </p:txBody>
        </p:sp>
        <p:sp>
          <p:nvSpPr>
            <p:cNvPr id="66597" name="Rectangle 50"/>
            <p:cNvSpPr>
              <a:spLocks noChangeArrowheads="1"/>
            </p:cNvSpPr>
            <p:nvPr/>
          </p:nvSpPr>
          <p:spPr bwMode="auto">
            <a:xfrm>
              <a:off x="4312" y="2728"/>
              <a:ext cx="51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300">
                  <a:solidFill>
                    <a:srgbClr val="000000"/>
                  </a:solidFill>
                </a:rPr>
                <a:t> </a:t>
              </a:r>
              <a:endParaRPr lang="en-US" altLang="en-US" sz="1800"/>
            </a:p>
          </p:txBody>
        </p:sp>
        <p:sp>
          <p:nvSpPr>
            <p:cNvPr id="66598" name="Rectangle 51"/>
            <p:cNvSpPr>
              <a:spLocks noChangeArrowheads="1"/>
            </p:cNvSpPr>
            <p:nvPr/>
          </p:nvSpPr>
          <p:spPr bwMode="auto">
            <a:xfrm>
              <a:off x="4362" y="2728"/>
              <a:ext cx="133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300">
                  <a:solidFill>
                    <a:srgbClr val="000000"/>
                  </a:solidFill>
                  <a:latin typeface="Times New Roman" panose="02020603050405020304" pitchFamily="18" charset="0"/>
                </a:rPr>
                <a:t>N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6599" name="Rectangle 52"/>
            <p:cNvSpPr>
              <a:spLocks noChangeArrowheads="1"/>
            </p:cNvSpPr>
            <p:nvPr/>
          </p:nvSpPr>
          <p:spPr bwMode="auto">
            <a:xfrm>
              <a:off x="4493" y="2728"/>
              <a:ext cx="133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300">
                  <a:solidFill>
                    <a:srgbClr val="000000"/>
                  </a:solidFill>
                  <a:latin typeface="Times New Roman" panose="02020603050405020304" pitchFamily="18" charset="0"/>
                </a:rPr>
                <a:t>A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6600" name="Rectangle 53"/>
            <p:cNvSpPr>
              <a:spLocks noChangeArrowheads="1"/>
            </p:cNvSpPr>
            <p:nvPr/>
          </p:nvSpPr>
          <p:spPr bwMode="auto">
            <a:xfrm>
              <a:off x="4614" y="2728"/>
              <a:ext cx="133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300">
                  <a:solidFill>
                    <a:srgbClr val="000000"/>
                  </a:solidFill>
                  <a:latin typeface="Times New Roman" panose="02020603050405020304" pitchFamily="18" charset="0"/>
                </a:rPr>
                <a:t>D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6601" name="Rectangle 54"/>
            <p:cNvSpPr>
              <a:spLocks noChangeArrowheads="1"/>
            </p:cNvSpPr>
            <p:nvPr/>
          </p:nvSpPr>
          <p:spPr bwMode="auto">
            <a:xfrm>
              <a:off x="4744" y="2728"/>
              <a:ext cx="133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300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6602" name="Rectangle 55"/>
            <p:cNvSpPr>
              <a:spLocks noChangeArrowheads="1"/>
            </p:cNvSpPr>
            <p:nvPr/>
          </p:nvSpPr>
          <p:spPr bwMode="auto">
            <a:xfrm>
              <a:off x="3437" y="2717"/>
              <a:ext cx="104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300">
                  <a:solidFill>
                    <a:srgbClr val="0000FF"/>
                  </a:solidFill>
                  <a:latin typeface="Times New Roman" panose="02020603050405020304" pitchFamily="18" charset="0"/>
                </a:rPr>
                <a:t>+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6603" name="Rectangle 56"/>
            <p:cNvSpPr>
              <a:spLocks noChangeArrowheads="1"/>
            </p:cNvSpPr>
            <p:nvPr/>
          </p:nvSpPr>
          <p:spPr bwMode="auto">
            <a:xfrm>
              <a:off x="3543" y="2717"/>
              <a:ext cx="51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300">
                  <a:solidFill>
                    <a:srgbClr val="0000FF"/>
                  </a:solidFill>
                </a:rPr>
                <a:t> </a:t>
              </a:r>
              <a:endParaRPr lang="en-US" altLang="en-US" sz="1800"/>
            </a:p>
          </p:txBody>
        </p:sp>
        <p:sp>
          <p:nvSpPr>
            <p:cNvPr id="66604" name="Rectangle 57"/>
            <p:cNvSpPr>
              <a:spLocks noChangeArrowheads="1"/>
            </p:cNvSpPr>
            <p:nvPr/>
          </p:nvSpPr>
          <p:spPr bwMode="auto">
            <a:xfrm>
              <a:off x="3593" y="2717"/>
              <a:ext cx="51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300">
                  <a:solidFill>
                    <a:srgbClr val="0000FF"/>
                  </a:solidFill>
                </a:rPr>
                <a:t> </a:t>
              </a:r>
              <a:endParaRPr lang="en-US" altLang="en-US" sz="1800"/>
            </a:p>
          </p:txBody>
        </p:sp>
        <p:sp>
          <p:nvSpPr>
            <p:cNvPr id="66605" name="Rectangle 58"/>
            <p:cNvSpPr>
              <a:spLocks noChangeArrowheads="1"/>
            </p:cNvSpPr>
            <p:nvPr/>
          </p:nvSpPr>
          <p:spPr bwMode="auto">
            <a:xfrm>
              <a:off x="3644" y="2717"/>
              <a:ext cx="133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3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C</a:t>
              </a:r>
              <a:endParaRPr lang="en-US" altLang="en-US" sz="1800" b="1">
                <a:latin typeface="Times New Roman" panose="02020603050405020304" pitchFamily="18" charset="0"/>
              </a:endParaRPr>
            </a:p>
          </p:txBody>
        </p:sp>
        <p:sp>
          <p:nvSpPr>
            <p:cNvPr id="66606" name="Rectangle 59"/>
            <p:cNvSpPr>
              <a:spLocks noChangeArrowheads="1"/>
            </p:cNvSpPr>
            <p:nvPr/>
          </p:nvSpPr>
          <p:spPr bwMode="auto">
            <a:xfrm>
              <a:off x="3774" y="2717"/>
              <a:ext cx="143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3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O</a:t>
              </a:r>
              <a:endParaRPr lang="en-US" altLang="en-US" sz="1800" b="1">
                <a:latin typeface="Times New Roman" panose="02020603050405020304" pitchFamily="18" charset="0"/>
              </a:endParaRPr>
            </a:p>
          </p:txBody>
        </p:sp>
        <p:sp>
          <p:nvSpPr>
            <p:cNvPr id="66607" name="Rectangle 60"/>
            <p:cNvSpPr>
              <a:spLocks noChangeArrowheads="1"/>
            </p:cNvSpPr>
            <p:nvPr/>
          </p:nvSpPr>
          <p:spPr bwMode="auto">
            <a:xfrm>
              <a:off x="3915" y="2808"/>
              <a:ext cx="6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7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 b="1">
                <a:latin typeface="Times New Roman" panose="02020603050405020304" pitchFamily="18" charset="0"/>
              </a:endParaRPr>
            </a:p>
          </p:txBody>
        </p:sp>
        <p:sp>
          <p:nvSpPr>
            <p:cNvPr id="66608" name="Line 61"/>
            <p:cNvSpPr>
              <a:spLocks noChangeShapeType="1"/>
            </p:cNvSpPr>
            <p:nvPr/>
          </p:nvSpPr>
          <p:spPr bwMode="auto">
            <a:xfrm>
              <a:off x="950" y="2320"/>
              <a:ext cx="1" cy="1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09" name="Line 62"/>
            <p:cNvSpPr>
              <a:spLocks noChangeShapeType="1"/>
            </p:cNvSpPr>
            <p:nvPr/>
          </p:nvSpPr>
          <p:spPr bwMode="auto">
            <a:xfrm>
              <a:off x="950" y="2625"/>
              <a:ext cx="1" cy="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10" name="Line 63"/>
            <p:cNvSpPr>
              <a:spLocks noChangeShapeType="1"/>
            </p:cNvSpPr>
            <p:nvPr/>
          </p:nvSpPr>
          <p:spPr bwMode="auto">
            <a:xfrm>
              <a:off x="950" y="2919"/>
              <a:ext cx="1" cy="1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11" name="Line 64"/>
            <p:cNvSpPr>
              <a:spLocks noChangeShapeType="1"/>
            </p:cNvSpPr>
            <p:nvPr/>
          </p:nvSpPr>
          <p:spPr bwMode="auto">
            <a:xfrm>
              <a:off x="950" y="3225"/>
              <a:ext cx="1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12" name="Line 65"/>
            <p:cNvSpPr>
              <a:spLocks noChangeShapeType="1"/>
            </p:cNvSpPr>
            <p:nvPr/>
          </p:nvSpPr>
          <p:spPr bwMode="auto">
            <a:xfrm>
              <a:off x="1027" y="3103"/>
              <a:ext cx="13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13" name="Line 66"/>
            <p:cNvSpPr>
              <a:spLocks noChangeShapeType="1"/>
            </p:cNvSpPr>
            <p:nvPr/>
          </p:nvSpPr>
          <p:spPr bwMode="auto">
            <a:xfrm>
              <a:off x="1027" y="3139"/>
              <a:ext cx="13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14" name="Rectangle 67"/>
            <p:cNvSpPr>
              <a:spLocks noChangeArrowheads="1"/>
            </p:cNvSpPr>
            <p:nvPr/>
          </p:nvSpPr>
          <p:spPr bwMode="auto">
            <a:xfrm>
              <a:off x="1186" y="3029"/>
              <a:ext cx="133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300">
                  <a:solidFill>
                    <a:srgbClr val="000000"/>
                  </a:solidFill>
                  <a:latin typeface="Times New Roman" panose="02020603050405020304" pitchFamily="18" charset="0"/>
                </a:rPr>
                <a:t>O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6615" name="Rectangle 68"/>
            <p:cNvSpPr>
              <a:spLocks noChangeArrowheads="1"/>
            </p:cNvSpPr>
            <p:nvPr/>
          </p:nvSpPr>
          <p:spPr bwMode="auto">
            <a:xfrm>
              <a:off x="885" y="3336"/>
              <a:ext cx="133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3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C</a:t>
              </a:r>
              <a:endParaRPr lang="en-US" altLang="en-US" sz="1800" b="1">
                <a:latin typeface="Times New Roman" panose="02020603050405020304" pitchFamily="18" charset="0"/>
              </a:endParaRPr>
            </a:p>
          </p:txBody>
        </p:sp>
        <p:sp>
          <p:nvSpPr>
            <p:cNvPr id="66616" name="Rectangle 69"/>
            <p:cNvSpPr>
              <a:spLocks noChangeArrowheads="1"/>
            </p:cNvSpPr>
            <p:nvPr/>
          </p:nvSpPr>
          <p:spPr bwMode="auto">
            <a:xfrm>
              <a:off x="1016" y="3336"/>
              <a:ext cx="143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3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O</a:t>
              </a:r>
              <a:endParaRPr lang="en-US" altLang="en-US" sz="1800" b="1">
                <a:latin typeface="Times New Roman" panose="02020603050405020304" pitchFamily="18" charset="0"/>
              </a:endParaRPr>
            </a:p>
          </p:txBody>
        </p:sp>
        <p:sp>
          <p:nvSpPr>
            <p:cNvPr id="66617" name="Rectangle 70"/>
            <p:cNvSpPr>
              <a:spLocks noChangeArrowheads="1"/>
            </p:cNvSpPr>
            <p:nvPr/>
          </p:nvSpPr>
          <p:spPr bwMode="auto">
            <a:xfrm>
              <a:off x="1157" y="3336"/>
              <a:ext cx="143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3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O</a:t>
              </a:r>
              <a:endParaRPr lang="en-US" altLang="en-US" sz="1800" b="1">
                <a:latin typeface="Times New Roman" panose="02020603050405020304" pitchFamily="18" charset="0"/>
              </a:endParaRPr>
            </a:p>
          </p:txBody>
        </p:sp>
        <p:sp>
          <p:nvSpPr>
            <p:cNvPr id="66618" name="Rectangle 71"/>
            <p:cNvSpPr>
              <a:spLocks noChangeArrowheads="1"/>
            </p:cNvSpPr>
            <p:nvPr/>
          </p:nvSpPr>
          <p:spPr bwMode="auto">
            <a:xfrm>
              <a:off x="1298" y="3301"/>
              <a:ext cx="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baseline="30000">
                  <a:latin typeface="Times New Roman" panose="02020603050405020304" pitchFamily="18" charset="0"/>
                  <a:cs typeface="Arial" panose="020B0604020202020204" pitchFamily="34" charset="0"/>
                </a:rPr>
                <a:t>–</a:t>
              </a:r>
            </a:p>
          </p:txBody>
        </p:sp>
        <p:sp>
          <p:nvSpPr>
            <p:cNvPr id="66619" name="Rectangle 72"/>
            <p:cNvSpPr>
              <a:spLocks noChangeArrowheads="1"/>
            </p:cNvSpPr>
            <p:nvPr/>
          </p:nvSpPr>
          <p:spPr bwMode="auto">
            <a:xfrm>
              <a:off x="885" y="3029"/>
              <a:ext cx="123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300">
                  <a:solidFill>
                    <a:srgbClr val="000000"/>
                  </a:solidFill>
                  <a:latin typeface="Times New Roman" panose="02020603050405020304" pitchFamily="18" charset="0"/>
                </a:rPr>
                <a:t>C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6620" name="Rectangle 73"/>
            <p:cNvSpPr>
              <a:spLocks noChangeArrowheads="1"/>
            </p:cNvSpPr>
            <p:nvPr/>
          </p:nvSpPr>
          <p:spPr bwMode="auto">
            <a:xfrm>
              <a:off x="885" y="2723"/>
              <a:ext cx="123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300">
                  <a:solidFill>
                    <a:srgbClr val="000000"/>
                  </a:solidFill>
                  <a:latin typeface="Times New Roman" panose="02020603050405020304" pitchFamily="18" charset="0"/>
                </a:rPr>
                <a:t>C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6621" name="Rectangle 74"/>
            <p:cNvSpPr>
              <a:spLocks noChangeArrowheads="1"/>
            </p:cNvSpPr>
            <p:nvPr/>
          </p:nvSpPr>
          <p:spPr bwMode="auto">
            <a:xfrm>
              <a:off x="1016" y="2723"/>
              <a:ext cx="133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300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6622" name="Rectangle 75"/>
            <p:cNvSpPr>
              <a:spLocks noChangeArrowheads="1"/>
            </p:cNvSpPr>
            <p:nvPr/>
          </p:nvSpPr>
          <p:spPr bwMode="auto">
            <a:xfrm>
              <a:off x="1146" y="2815"/>
              <a:ext cx="6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7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6623" name="Rectangle 76"/>
            <p:cNvSpPr>
              <a:spLocks noChangeArrowheads="1"/>
            </p:cNvSpPr>
            <p:nvPr/>
          </p:nvSpPr>
          <p:spPr bwMode="auto">
            <a:xfrm>
              <a:off x="885" y="2429"/>
              <a:ext cx="123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300">
                  <a:solidFill>
                    <a:srgbClr val="000000"/>
                  </a:solidFill>
                  <a:latin typeface="Times New Roman" panose="02020603050405020304" pitchFamily="18" charset="0"/>
                </a:rPr>
                <a:t>C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6624" name="Rectangle 77"/>
            <p:cNvSpPr>
              <a:spLocks noChangeArrowheads="1"/>
            </p:cNvSpPr>
            <p:nvPr/>
          </p:nvSpPr>
          <p:spPr bwMode="auto">
            <a:xfrm>
              <a:off x="1016" y="2429"/>
              <a:ext cx="133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3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endParaRPr lang="en-US" altLang="en-US" sz="1800" dirty="0">
                <a:latin typeface="Times New Roman" panose="02020603050405020304" pitchFamily="18" charset="0"/>
              </a:endParaRPr>
            </a:p>
          </p:txBody>
        </p:sp>
        <p:sp>
          <p:nvSpPr>
            <p:cNvPr id="66625" name="Rectangle 78"/>
            <p:cNvSpPr>
              <a:spLocks noChangeArrowheads="1"/>
            </p:cNvSpPr>
            <p:nvPr/>
          </p:nvSpPr>
          <p:spPr bwMode="auto">
            <a:xfrm>
              <a:off x="1146" y="2520"/>
              <a:ext cx="6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7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6626" name="Rectangle 79"/>
            <p:cNvSpPr>
              <a:spLocks noChangeArrowheads="1"/>
            </p:cNvSpPr>
            <p:nvPr/>
          </p:nvSpPr>
          <p:spPr bwMode="auto">
            <a:xfrm>
              <a:off x="885" y="2124"/>
              <a:ext cx="123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300">
                  <a:solidFill>
                    <a:srgbClr val="000000"/>
                  </a:solidFill>
                  <a:latin typeface="Times New Roman" panose="02020603050405020304" pitchFamily="18" charset="0"/>
                </a:rPr>
                <a:t>C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6627" name="Rectangle 80"/>
            <p:cNvSpPr>
              <a:spLocks noChangeArrowheads="1"/>
            </p:cNvSpPr>
            <p:nvPr/>
          </p:nvSpPr>
          <p:spPr bwMode="auto">
            <a:xfrm>
              <a:off x="1016" y="2124"/>
              <a:ext cx="133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300">
                  <a:solidFill>
                    <a:srgbClr val="000000"/>
                  </a:solidFill>
                  <a:latin typeface="Times New Roman" panose="02020603050405020304" pitchFamily="18" charset="0"/>
                </a:rPr>
                <a:t>O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6628" name="Rectangle 81"/>
            <p:cNvSpPr>
              <a:spLocks noChangeArrowheads="1"/>
            </p:cNvSpPr>
            <p:nvPr/>
          </p:nvSpPr>
          <p:spPr bwMode="auto">
            <a:xfrm>
              <a:off x="1157" y="2124"/>
              <a:ext cx="133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300">
                  <a:solidFill>
                    <a:srgbClr val="000000"/>
                  </a:solidFill>
                  <a:latin typeface="Times New Roman" panose="02020603050405020304" pitchFamily="18" charset="0"/>
                </a:rPr>
                <a:t>O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6629" name="Rectangle 82"/>
            <p:cNvSpPr>
              <a:spLocks noChangeArrowheads="1"/>
            </p:cNvSpPr>
            <p:nvPr/>
          </p:nvSpPr>
          <p:spPr bwMode="auto">
            <a:xfrm>
              <a:off x="1298" y="2090"/>
              <a:ext cx="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baseline="30000">
                  <a:latin typeface="Times New Roman" panose="02020603050405020304" pitchFamily="18" charset="0"/>
                  <a:cs typeface="Arial" panose="020B0604020202020204" pitchFamily="34" charset="0"/>
                </a:rPr>
                <a:t>–</a:t>
              </a:r>
            </a:p>
          </p:txBody>
        </p:sp>
      </p:grpSp>
      <p:sp>
        <p:nvSpPr>
          <p:cNvPr id="66562" name="Rectangle 8"/>
          <p:cNvSpPr>
            <a:spLocks noGrp="1" noChangeArrowheads="1"/>
          </p:cNvSpPr>
          <p:nvPr>
            <p:ph type="title"/>
          </p:nvPr>
        </p:nvSpPr>
        <p:spPr>
          <a:xfrm>
            <a:off x="1719264" y="228600"/>
            <a:ext cx="8720137" cy="914400"/>
          </a:xfrm>
        </p:spPr>
        <p:txBody>
          <a:bodyPr/>
          <a:lstStyle/>
          <a:p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Reaction 4: 2nd Oxidative Decarboxylation </a:t>
            </a:r>
          </a:p>
        </p:txBody>
      </p:sp>
      <p:sp>
        <p:nvSpPr>
          <p:cNvPr id="18434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90803181-EEB8-4BFE-A022-65AEB23F9CD3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64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66565" name="Line 20"/>
          <p:cNvSpPr>
            <a:spLocks noChangeShapeType="1"/>
          </p:cNvSpPr>
          <p:nvPr/>
        </p:nvSpPr>
        <p:spPr bwMode="auto">
          <a:xfrm>
            <a:off x="4005886" y="4920473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6566" name="Text Box 21"/>
          <p:cNvSpPr txBox="1">
            <a:spLocks noChangeArrowheads="1"/>
          </p:cNvSpPr>
          <p:nvPr/>
        </p:nvSpPr>
        <p:spPr bwMode="auto">
          <a:xfrm>
            <a:off x="4177518" y="4377771"/>
            <a:ext cx="89693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200" dirty="0">
                <a:latin typeface="Times New Roman" panose="02020603050405020304" pitchFamily="18" charset="0"/>
              </a:rPr>
              <a:t>NAD</a:t>
            </a:r>
            <a:r>
              <a:rPr lang="en-US" altLang="en-US" sz="2200" baseline="30000" dirty="0">
                <a:latin typeface="Times New Roman" panose="02020603050405020304" pitchFamily="18" charset="0"/>
              </a:rPr>
              <a:t>+</a:t>
            </a:r>
            <a:endParaRPr lang="en-US" altLang="en-US" sz="2200" dirty="0">
              <a:latin typeface="Times New Roman" panose="02020603050405020304" pitchFamily="18" charset="0"/>
            </a:endParaRPr>
          </a:p>
        </p:txBody>
      </p:sp>
      <p:sp>
        <p:nvSpPr>
          <p:cNvPr id="66568" name="Text Box 84"/>
          <p:cNvSpPr txBox="1">
            <a:spLocks noChangeArrowheads="1"/>
          </p:cNvSpPr>
          <p:nvPr/>
        </p:nvSpPr>
        <p:spPr bwMode="auto">
          <a:xfrm>
            <a:off x="4005886" y="5133991"/>
            <a:ext cx="11620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200" dirty="0">
                <a:latin typeface="Times New Roman" panose="02020603050405020304" pitchFamily="18" charset="0"/>
              </a:rPr>
              <a:t>CoA-SH</a:t>
            </a:r>
          </a:p>
        </p:txBody>
      </p:sp>
    </p:spTree>
    <p:extLst>
      <p:ext uri="{BB962C8B-B14F-4D97-AF65-F5344CB8AC3E}">
        <p14:creationId xmlns:p14="http://schemas.microsoft.com/office/powerpoint/2010/main" val="233757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17675" y="228600"/>
            <a:ext cx="8153400" cy="990600"/>
          </a:xfrm>
        </p:spPr>
        <p:txBody>
          <a:bodyPr/>
          <a:lstStyle/>
          <a:p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Summary of Reactions 3 and 4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438400" y="2017713"/>
            <a:ext cx="7772400" cy="41148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A0A79383-F6BA-44C0-9467-9BA8B2B13DA9}" type="slidenum">
              <a:rPr lang="en-US" altLang="en-US" sz="1200">
                <a:solidFill>
                  <a:srgbClr val="FFFFFF"/>
                </a:solidFill>
                <a:latin typeface="Times New Roman" panose="02020603050405020304" pitchFamily="18" charset="0"/>
              </a:rPr>
              <a:pPr>
                <a:lnSpc>
                  <a:spcPct val="80000"/>
                </a:lnSpc>
              </a:pPr>
              <a:t>65</a:t>
            </a:fld>
            <a:endParaRPr lang="en-US" altLang="en-US" sz="12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7592" name="Picture 8" descr="18_12_Figure_3_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092" y="1086866"/>
            <a:ext cx="6493452" cy="520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77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19264" y="228600"/>
            <a:ext cx="8015287" cy="914400"/>
          </a:xfrm>
        </p:spPr>
        <p:txBody>
          <a:bodyPr/>
          <a:lstStyle/>
          <a:p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Reaction 5: Hydrolysis</a:t>
            </a:r>
          </a:p>
        </p:txBody>
      </p:sp>
      <p:sp>
        <p:nvSpPr>
          <p:cNvPr id="6963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133600" y="1524000"/>
            <a:ext cx="8001000" cy="4419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Succinyl CoA undergoes hydrolysis, adding a phosphate to GDP to form GTP, a high-energy compound.</a:t>
            </a:r>
          </a:p>
        </p:txBody>
      </p:sp>
      <p:sp>
        <p:nvSpPr>
          <p:cNvPr id="4099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3609387C-3D49-46E8-A53C-0DFE3A5E3331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66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69638" name="Text Box 15"/>
          <p:cNvSpPr txBox="1">
            <a:spLocks noChangeArrowheads="1"/>
          </p:cNvSpPr>
          <p:nvPr/>
        </p:nvSpPr>
        <p:spPr bwMode="auto">
          <a:xfrm>
            <a:off x="3429000" y="3810001"/>
            <a:ext cx="1981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+    GDP  +  P</a:t>
            </a:r>
            <a:r>
              <a:rPr lang="en-US" altLang="en-US" sz="2000" baseline="-25000"/>
              <a:t>i</a:t>
            </a:r>
            <a:endParaRPr lang="en-US" altLang="en-US" sz="2000"/>
          </a:p>
        </p:txBody>
      </p:sp>
      <p:sp>
        <p:nvSpPr>
          <p:cNvPr id="69639" name="Text Box 16"/>
          <p:cNvSpPr txBox="1">
            <a:spLocks noChangeArrowheads="1"/>
          </p:cNvSpPr>
          <p:nvPr/>
        </p:nvSpPr>
        <p:spPr bwMode="auto">
          <a:xfrm>
            <a:off x="8763000" y="3810000"/>
            <a:ext cx="13716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200"/>
              <a:t>+ GTP</a:t>
            </a:r>
          </a:p>
        </p:txBody>
      </p:sp>
      <p:sp>
        <p:nvSpPr>
          <p:cNvPr id="69640" name="Text Box 17"/>
          <p:cNvSpPr txBox="1">
            <a:spLocks noChangeArrowheads="1"/>
          </p:cNvSpPr>
          <p:nvPr/>
        </p:nvSpPr>
        <p:spPr bwMode="auto">
          <a:xfrm>
            <a:off x="7010400" y="3733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+</a:t>
            </a:r>
          </a:p>
        </p:txBody>
      </p:sp>
      <p:sp>
        <p:nvSpPr>
          <p:cNvPr id="69641" name="Line 18"/>
          <p:cNvSpPr>
            <a:spLocks noChangeShapeType="1"/>
          </p:cNvSpPr>
          <p:nvPr/>
        </p:nvSpPr>
        <p:spPr bwMode="auto">
          <a:xfrm>
            <a:off x="5334000" y="4038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42" name="Text Box 19"/>
          <p:cNvSpPr txBox="1">
            <a:spLocks noChangeArrowheads="1"/>
          </p:cNvSpPr>
          <p:nvPr/>
        </p:nvSpPr>
        <p:spPr bwMode="auto">
          <a:xfrm>
            <a:off x="2362200" y="5562601"/>
            <a:ext cx="236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>
                <a:latin typeface="Times New Roman" panose="02020603050405020304" pitchFamily="18" charset="0"/>
              </a:rPr>
              <a:t>Succinyl CoA</a:t>
            </a:r>
          </a:p>
        </p:txBody>
      </p:sp>
      <p:sp>
        <p:nvSpPr>
          <p:cNvPr id="69643" name="Text Box 20"/>
          <p:cNvSpPr txBox="1">
            <a:spLocks noChangeArrowheads="1"/>
          </p:cNvSpPr>
          <p:nvPr/>
        </p:nvSpPr>
        <p:spPr bwMode="auto">
          <a:xfrm>
            <a:off x="6172200" y="5562601"/>
            <a:ext cx="236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 dirty="0">
                <a:latin typeface="Times New Roman" panose="02020603050405020304" pitchFamily="18" charset="0"/>
              </a:rPr>
              <a:t>Succinate</a:t>
            </a:r>
          </a:p>
        </p:txBody>
      </p:sp>
      <p:graphicFrame>
        <p:nvGraphicFramePr>
          <p:cNvPr id="69634" name="Object 12"/>
          <p:cNvGraphicFramePr>
            <a:graphicFrameLocks noChangeAspect="1"/>
          </p:cNvGraphicFramePr>
          <p:nvPr>
            <p:ph sz="quarter" idx="4294967295"/>
          </p:nvPr>
        </p:nvGraphicFramePr>
        <p:xfrm>
          <a:off x="2514600" y="2514600"/>
          <a:ext cx="6129338" cy="287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Struct" r:id="rId4" imgW="3074040" imgH="1442520" progId="StructureOLEServer.Document">
                  <p:embed/>
                </p:oleObj>
              </mc:Choice>
              <mc:Fallback>
                <p:oleObj name="Struct" r:id="rId4" imgW="3074040" imgH="1442520" progId="StructureOLEServer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514600"/>
                        <a:ext cx="6129338" cy="287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933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1719264" y="228600"/>
            <a:ext cx="8015287" cy="914400"/>
          </a:xfrm>
        </p:spPr>
        <p:txBody>
          <a:bodyPr/>
          <a:lstStyle/>
          <a:p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Reaction 6: Dehydrogenation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133600" y="1600200"/>
            <a:ext cx="7696200" cy="4419600"/>
          </a:xfrm>
        </p:spPr>
        <p:txBody>
          <a:bodyPr/>
          <a:lstStyle/>
          <a:p>
            <a:pPr marL="609600" indent="-609600">
              <a:buClr>
                <a:schemeClr val="bg2"/>
              </a:buClr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Succinate undergoes dehydrogenation</a:t>
            </a:r>
          </a:p>
          <a:p>
            <a:pPr marL="609600" indent="-609600">
              <a:buFontTx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by losing 2 H and forming a double bond</a:t>
            </a:r>
          </a:p>
          <a:p>
            <a:pPr marL="609600" indent="-609600">
              <a:buFontTx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providing 2 H to reduce FAD to FADH</a:t>
            </a:r>
            <a:r>
              <a:rPr lang="en-US" altLang="en-US" sz="2400" baseline="-250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2</a:t>
            </a:r>
            <a:endParaRPr lang="en-US" altLang="en-US" sz="24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945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20575CA9-206A-41F1-BA72-3375AFA427A4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67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71685" name="Text Box 16"/>
          <p:cNvSpPr txBox="1">
            <a:spLocks noChangeArrowheads="1"/>
          </p:cNvSpPr>
          <p:nvPr/>
        </p:nvSpPr>
        <p:spPr bwMode="auto">
          <a:xfrm>
            <a:off x="3733800" y="41148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</a:rPr>
              <a:t>+  FAD</a:t>
            </a:r>
          </a:p>
        </p:txBody>
      </p:sp>
      <p:sp>
        <p:nvSpPr>
          <p:cNvPr id="71686" name="Text Box 17"/>
          <p:cNvSpPr txBox="1">
            <a:spLocks noChangeArrowheads="1"/>
          </p:cNvSpPr>
          <p:nvPr/>
        </p:nvSpPr>
        <p:spPr bwMode="auto">
          <a:xfrm>
            <a:off x="8610600" y="41910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</a:rPr>
              <a:t>+</a:t>
            </a:r>
            <a:r>
              <a:rPr lang="en-US" altLang="en-US" b="1">
                <a:latin typeface="Times New Roman" panose="02020603050405020304" pitchFamily="18" charset="0"/>
              </a:rPr>
              <a:t>  </a:t>
            </a:r>
            <a:r>
              <a:rPr lang="en-US" altLang="en-US">
                <a:latin typeface="Times New Roman" panose="02020603050405020304" pitchFamily="18" charset="0"/>
              </a:rPr>
              <a:t>FAD</a:t>
            </a:r>
            <a:r>
              <a:rPr lang="en-US" altLang="en-US" b="1">
                <a:solidFill>
                  <a:schemeClr val="folHlink"/>
                </a:solidFill>
                <a:latin typeface="Times New Roman" panose="02020603050405020304" pitchFamily="18" charset="0"/>
              </a:rPr>
              <a:t>H</a:t>
            </a:r>
            <a:r>
              <a:rPr lang="en-US" altLang="en-US" b="1" baseline="-25000">
                <a:solidFill>
                  <a:schemeClr val="folHlink"/>
                </a:solidFill>
                <a:latin typeface="Times New Roman" panose="02020603050405020304" pitchFamily="18" charset="0"/>
              </a:rPr>
              <a:t>2</a:t>
            </a:r>
            <a:endParaRPr lang="en-US" altLang="en-US" b="1">
              <a:solidFill>
                <a:schemeClr val="fol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687" name="Line 21"/>
          <p:cNvSpPr>
            <a:spLocks noChangeShapeType="1"/>
          </p:cNvSpPr>
          <p:nvPr/>
        </p:nvSpPr>
        <p:spPr bwMode="auto">
          <a:xfrm>
            <a:off x="5562600" y="43434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71688" name="Group 76"/>
          <p:cNvGrpSpPr>
            <a:grpSpLocks/>
          </p:cNvGrpSpPr>
          <p:nvPr/>
        </p:nvGrpSpPr>
        <p:grpSpPr bwMode="auto">
          <a:xfrm>
            <a:off x="2819400" y="3124200"/>
            <a:ext cx="5673650" cy="2878331"/>
            <a:chOff x="551" y="1996"/>
            <a:chExt cx="3752" cy="1709"/>
          </a:xfrm>
        </p:grpSpPr>
        <p:sp>
          <p:nvSpPr>
            <p:cNvPr id="71690" name="Line 24"/>
            <p:cNvSpPr>
              <a:spLocks noChangeShapeType="1"/>
            </p:cNvSpPr>
            <p:nvPr/>
          </p:nvSpPr>
          <p:spPr bwMode="auto">
            <a:xfrm>
              <a:off x="716" y="2962"/>
              <a:ext cx="1" cy="2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691" name="Line 25"/>
            <p:cNvSpPr>
              <a:spLocks noChangeShapeType="1"/>
            </p:cNvSpPr>
            <p:nvPr/>
          </p:nvSpPr>
          <p:spPr bwMode="auto">
            <a:xfrm>
              <a:off x="703" y="2588"/>
              <a:ext cx="8" cy="1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692" name="Line 26"/>
            <p:cNvSpPr>
              <a:spLocks noChangeShapeType="1"/>
            </p:cNvSpPr>
            <p:nvPr/>
          </p:nvSpPr>
          <p:spPr bwMode="auto">
            <a:xfrm flipV="1">
              <a:off x="704" y="2246"/>
              <a:ext cx="10" cy="1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693" name="Rectangle 27"/>
            <p:cNvSpPr>
              <a:spLocks noChangeArrowheads="1"/>
            </p:cNvSpPr>
            <p:nvPr/>
          </p:nvSpPr>
          <p:spPr bwMode="auto">
            <a:xfrm>
              <a:off x="637" y="2034"/>
              <a:ext cx="141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500">
                  <a:solidFill>
                    <a:srgbClr val="000000"/>
                  </a:solidFill>
                  <a:latin typeface="Times New Roman" panose="02020603050405020304" pitchFamily="18" charset="0"/>
                </a:rPr>
                <a:t>C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71694" name="Rectangle 28"/>
            <p:cNvSpPr>
              <a:spLocks noChangeArrowheads="1"/>
            </p:cNvSpPr>
            <p:nvPr/>
          </p:nvSpPr>
          <p:spPr bwMode="auto">
            <a:xfrm>
              <a:off x="793" y="2034"/>
              <a:ext cx="153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500">
                  <a:solidFill>
                    <a:srgbClr val="000000"/>
                  </a:solidFill>
                  <a:latin typeface="Times New Roman" panose="02020603050405020304" pitchFamily="18" charset="0"/>
                </a:rPr>
                <a:t>O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71695" name="Rectangle 29"/>
            <p:cNvSpPr>
              <a:spLocks noChangeArrowheads="1"/>
            </p:cNvSpPr>
            <p:nvPr/>
          </p:nvSpPr>
          <p:spPr bwMode="auto">
            <a:xfrm>
              <a:off x="946" y="2034"/>
              <a:ext cx="153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500">
                  <a:solidFill>
                    <a:srgbClr val="000000"/>
                  </a:solidFill>
                  <a:latin typeface="Times New Roman" panose="02020603050405020304" pitchFamily="18" charset="0"/>
                </a:rPr>
                <a:t>O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71696" name="Rectangle 30"/>
            <p:cNvSpPr>
              <a:spLocks noChangeArrowheads="1"/>
            </p:cNvSpPr>
            <p:nvPr/>
          </p:nvSpPr>
          <p:spPr bwMode="auto">
            <a:xfrm>
              <a:off x="1099" y="1996"/>
              <a:ext cx="68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baseline="30000">
                  <a:latin typeface="Times New Roman" panose="02020603050405020304" pitchFamily="18" charset="0"/>
                  <a:cs typeface="Arial" panose="020B0604020202020204" pitchFamily="34" charset="0"/>
                </a:rPr>
                <a:t>–</a:t>
              </a:r>
            </a:p>
          </p:txBody>
        </p:sp>
        <p:sp>
          <p:nvSpPr>
            <p:cNvPr id="71697" name="Rectangle 31"/>
            <p:cNvSpPr>
              <a:spLocks noChangeArrowheads="1"/>
            </p:cNvSpPr>
            <p:nvPr/>
          </p:nvSpPr>
          <p:spPr bwMode="auto">
            <a:xfrm>
              <a:off x="645" y="3192"/>
              <a:ext cx="141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500">
                  <a:solidFill>
                    <a:srgbClr val="000000"/>
                  </a:solidFill>
                  <a:latin typeface="Times New Roman" panose="02020603050405020304" pitchFamily="18" charset="0"/>
                </a:rPr>
                <a:t>C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71698" name="Rectangle 32"/>
            <p:cNvSpPr>
              <a:spLocks noChangeArrowheads="1"/>
            </p:cNvSpPr>
            <p:nvPr/>
          </p:nvSpPr>
          <p:spPr bwMode="auto">
            <a:xfrm>
              <a:off x="787" y="3192"/>
              <a:ext cx="153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500">
                  <a:solidFill>
                    <a:srgbClr val="000000"/>
                  </a:solidFill>
                  <a:latin typeface="Times New Roman" panose="02020603050405020304" pitchFamily="18" charset="0"/>
                </a:rPr>
                <a:t>O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71699" name="Rectangle 33"/>
            <p:cNvSpPr>
              <a:spLocks noChangeArrowheads="1"/>
            </p:cNvSpPr>
            <p:nvPr/>
          </p:nvSpPr>
          <p:spPr bwMode="auto">
            <a:xfrm>
              <a:off x="940" y="3192"/>
              <a:ext cx="153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500">
                  <a:solidFill>
                    <a:srgbClr val="000000"/>
                  </a:solidFill>
                  <a:latin typeface="Times New Roman" panose="02020603050405020304" pitchFamily="18" charset="0"/>
                </a:rPr>
                <a:t>O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71700" name="Rectangle 34"/>
            <p:cNvSpPr>
              <a:spLocks noChangeArrowheads="1"/>
            </p:cNvSpPr>
            <p:nvPr/>
          </p:nvSpPr>
          <p:spPr bwMode="auto">
            <a:xfrm>
              <a:off x="1093" y="3155"/>
              <a:ext cx="68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baseline="30000">
                  <a:latin typeface="Times New Roman" panose="02020603050405020304" pitchFamily="18" charset="0"/>
                  <a:cs typeface="Arial" panose="020B0604020202020204" pitchFamily="34" charset="0"/>
                </a:rPr>
                <a:t>–</a:t>
              </a:r>
            </a:p>
          </p:txBody>
        </p:sp>
        <p:sp>
          <p:nvSpPr>
            <p:cNvPr id="71701" name="Rectangle 35"/>
            <p:cNvSpPr>
              <a:spLocks noChangeArrowheads="1"/>
            </p:cNvSpPr>
            <p:nvPr/>
          </p:nvSpPr>
          <p:spPr bwMode="auto">
            <a:xfrm>
              <a:off x="645" y="2749"/>
              <a:ext cx="153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5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C</a:t>
              </a:r>
              <a:endParaRPr lang="en-US" altLang="en-US" sz="1800" b="1">
                <a:latin typeface="Times New Roman" panose="02020603050405020304" pitchFamily="18" charset="0"/>
              </a:endParaRPr>
            </a:p>
          </p:txBody>
        </p:sp>
        <p:sp>
          <p:nvSpPr>
            <p:cNvPr id="71702" name="Rectangle 36"/>
            <p:cNvSpPr>
              <a:spLocks noChangeArrowheads="1"/>
            </p:cNvSpPr>
            <p:nvPr/>
          </p:nvSpPr>
          <p:spPr bwMode="auto">
            <a:xfrm>
              <a:off x="787" y="2749"/>
              <a:ext cx="165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5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H</a:t>
              </a:r>
              <a:endParaRPr lang="en-US" altLang="en-US" sz="1800" b="1">
                <a:latin typeface="Times New Roman" panose="02020603050405020304" pitchFamily="18" charset="0"/>
              </a:endParaRPr>
            </a:p>
          </p:txBody>
        </p:sp>
        <p:sp>
          <p:nvSpPr>
            <p:cNvPr id="71703" name="Rectangle 37"/>
            <p:cNvSpPr>
              <a:spLocks noChangeArrowheads="1"/>
            </p:cNvSpPr>
            <p:nvPr/>
          </p:nvSpPr>
          <p:spPr bwMode="auto">
            <a:xfrm>
              <a:off x="929" y="2849"/>
              <a:ext cx="76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 b="1">
                <a:latin typeface="Times New Roman" panose="02020603050405020304" pitchFamily="18" charset="0"/>
              </a:endParaRPr>
            </a:p>
          </p:txBody>
        </p:sp>
        <p:sp>
          <p:nvSpPr>
            <p:cNvPr id="71704" name="Rectangle 38"/>
            <p:cNvSpPr>
              <a:spLocks noChangeArrowheads="1"/>
            </p:cNvSpPr>
            <p:nvPr/>
          </p:nvSpPr>
          <p:spPr bwMode="auto">
            <a:xfrm>
              <a:off x="643" y="2375"/>
              <a:ext cx="153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5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C</a:t>
              </a:r>
              <a:endParaRPr lang="en-US" altLang="en-US" sz="1800" b="1">
                <a:latin typeface="Times New Roman" panose="02020603050405020304" pitchFamily="18" charset="0"/>
              </a:endParaRPr>
            </a:p>
          </p:txBody>
        </p:sp>
        <p:sp>
          <p:nvSpPr>
            <p:cNvPr id="71705" name="Rectangle 39"/>
            <p:cNvSpPr>
              <a:spLocks noChangeArrowheads="1"/>
            </p:cNvSpPr>
            <p:nvPr/>
          </p:nvSpPr>
          <p:spPr bwMode="auto">
            <a:xfrm>
              <a:off x="769" y="2375"/>
              <a:ext cx="165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5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H</a:t>
              </a:r>
              <a:endParaRPr lang="en-US" altLang="en-US" sz="1800" b="1">
                <a:latin typeface="Times New Roman" panose="02020603050405020304" pitchFamily="18" charset="0"/>
              </a:endParaRPr>
            </a:p>
          </p:txBody>
        </p:sp>
        <p:sp>
          <p:nvSpPr>
            <p:cNvPr id="71706" name="Rectangle 40"/>
            <p:cNvSpPr>
              <a:spLocks noChangeArrowheads="1"/>
            </p:cNvSpPr>
            <p:nvPr/>
          </p:nvSpPr>
          <p:spPr bwMode="auto">
            <a:xfrm>
              <a:off x="911" y="2475"/>
              <a:ext cx="7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 b="1">
                <a:latin typeface="Times New Roman" panose="02020603050405020304" pitchFamily="18" charset="0"/>
              </a:endParaRPr>
            </a:p>
          </p:txBody>
        </p:sp>
        <p:sp>
          <p:nvSpPr>
            <p:cNvPr id="71707" name="Line 41"/>
            <p:cNvSpPr>
              <a:spLocks noChangeShapeType="1"/>
            </p:cNvSpPr>
            <p:nvPr/>
          </p:nvSpPr>
          <p:spPr bwMode="auto">
            <a:xfrm>
              <a:off x="3875" y="2716"/>
              <a:ext cx="1" cy="171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08" name="Line 42"/>
            <p:cNvSpPr>
              <a:spLocks noChangeShapeType="1"/>
            </p:cNvSpPr>
            <p:nvPr/>
          </p:nvSpPr>
          <p:spPr bwMode="auto">
            <a:xfrm>
              <a:off x="3835" y="2716"/>
              <a:ext cx="1" cy="171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09" name="Line 43"/>
            <p:cNvSpPr>
              <a:spLocks noChangeShapeType="1"/>
            </p:cNvSpPr>
            <p:nvPr/>
          </p:nvSpPr>
          <p:spPr bwMode="auto">
            <a:xfrm flipH="1">
              <a:off x="3846" y="3096"/>
              <a:ext cx="5" cy="1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10" name="Line 44"/>
            <p:cNvSpPr>
              <a:spLocks noChangeShapeType="1"/>
            </p:cNvSpPr>
            <p:nvPr/>
          </p:nvSpPr>
          <p:spPr bwMode="auto">
            <a:xfrm flipV="1">
              <a:off x="3855" y="2375"/>
              <a:ext cx="1" cy="1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11" name="Line 45"/>
            <p:cNvSpPr>
              <a:spLocks noChangeShapeType="1"/>
            </p:cNvSpPr>
            <p:nvPr/>
          </p:nvSpPr>
          <p:spPr bwMode="auto">
            <a:xfrm flipH="1">
              <a:off x="3603" y="2983"/>
              <a:ext cx="159" cy="1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12" name="Line 46"/>
            <p:cNvSpPr>
              <a:spLocks noChangeShapeType="1"/>
            </p:cNvSpPr>
            <p:nvPr/>
          </p:nvSpPr>
          <p:spPr bwMode="auto">
            <a:xfrm flipV="1">
              <a:off x="3938" y="2594"/>
              <a:ext cx="174" cy="6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13" name="Rectangle 47"/>
            <p:cNvSpPr>
              <a:spLocks noChangeArrowheads="1"/>
            </p:cNvSpPr>
            <p:nvPr/>
          </p:nvSpPr>
          <p:spPr bwMode="auto">
            <a:xfrm>
              <a:off x="4114" y="2492"/>
              <a:ext cx="165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5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H</a:t>
              </a:r>
              <a:endParaRPr lang="en-US" altLang="en-US" sz="1800" b="1">
                <a:latin typeface="Times New Roman" panose="02020603050405020304" pitchFamily="18" charset="0"/>
              </a:endParaRPr>
            </a:p>
          </p:txBody>
        </p:sp>
        <p:sp>
          <p:nvSpPr>
            <p:cNvPr id="71714" name="Rectangle 48"/>
            <p:cNvSpPr>
              <a:spLocks noChangeArrowheads="1"/>
            </p:cNvSpPr>
            <p:nvPr/>
          </p:nvSpPr>
          <p:spPr bwMode="auto">
            <a:xfrm>
              <a:off x="3455" y="2884"/>
              <a:ext cx="165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5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H</a:t>
              </a:r>
              <a:endParaRPr lang="en-US" altLang="en-US" sz="1800" b="1">
                <a:latin typeface="Times New Roman" panose="02020603050405020304" pitchFamily="18" charset="0"/>
              </a:endParaRPr>
            </a:p>
          </p:txBody>
        </p:sp>
        <p:sp>
          <p:nvSpPr>
            <p:cNvPr id="71715" name="Rectangle 49"/>
            <p:cNvSpPr>
              <a:spLocks noChangeArrowheads="1"/>
            </p:cNvSpPr>
            <p:nvPr/>
          </p:nvSpPr>
          <p:spPr bwMode="auto">
            <a:xfrm>
              <a:off x="3784" y="2162"/>
              <a:ext cx="141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500">
                  <a:solidFill>
                    <a:srgbClr val="000000"/>
                  </a:solidFill>
                  <a:latin typeface="Times New Roman" panose="02020603050405020304" pitchFamily="18" charset="0"/>
                </a:rPr>
                <a:t>C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71716" name="Rectangle 50"/>
            <p:cNvSpPr>
              <a:spLocks noChangeArrowheads="1"/>
            </p:cNvSpPr>
            <p:nvPr/>
          </p:nvSpPr>
          <p:spPr bwMode="auto">
            <a:xfrm>
              <a:off x="3926" y="2162"/>
              <a:ext cx="153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500">
                  <a:solidFill>
                    <a:srgbClr val="000000"/>
                  </a:solidFill>
                  <a:latin typeface="Times New Roman" panose="02020603050405020304" pitchFamily="18" charset="0"/>
                </a:rPr>
                <a:t>O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71717" name="Rectangle 51"/>
            <p:cNvSpPr>
              <a:spLocks noChangeArrowheads="1"/>
            </p:cNvSpPr>
            <p:nvPr/>
          </p:nvSpPr>
          <p:spPr bwMode="auto">
            <a:xfrm>
              <a:off x="4079" y="2162"/>
              <a:ext cx="153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500">
                  <a:solidFill>
                    <a:srgbClr val="000000"/>
                  </a:solidFill>
                  <a:latin typeface="Times New Roman" panose="02020603050405020304" pitchFamily="18" charset="0"/>
                </a:rPr>
                <a:t>O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71718" name="Rectangle 52"/>
            <p:cNvSpPr>
              <a:spLocks noChangeArrowheads="1"/>
            </p:cNvSpPr>
            <p:nvPr/>
          </p:nvSpPr>
          <p:spPr bwMode="auto">
            <a:xfrm>
              <a:off x="4235" y="2125"/>
              <a:ext cx="68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baseline="30000">
                  <a:latin typeface="Times New Roman" panose="02020603050405020304" pitchFamily="18" charset="0"/>
                  <a:cs typeface="Arial" panose="020B0604020202020204" pitchFamily="34" charset="0"/>
                </a:rPr>
                <a:t>–</a:t>
              </a:r>
            </a:p>
          </p:txBody>
        </p:sp>
        <p:sp>
          <p:nvSpPr>
            <p:cNvPr id="71719" name="Rectangle 53"/>
            <p:cNvSpPr>
              <a:spLocks noChangeArrowheads="1"/>
            </p:cNvSpPr>
            <p:nvPr/>
          </p:nvSpPr>
          <p:spPr bwMode="auto">
            <a:xfrm>
              <a:off x="3772" y="3253"/>
              <a:ext cx="141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5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C</a:t>
              </a:r>
              <a:endParaRPr lang="en-US" altLang="en-US" sz="1800" dirty="0">
                <a:latin typeface="Times New Roman" panose="02020603050405020304" pitchFamily="18" charset="0"/>
              </a:endParaRPr>
            </a:p>
          </p:txBody>
        </p:sp>
        <p:sp>
          <p:nvSpPr>
            <p:cNvPr id="71720" name="Rectangle 54"/>
            <p:cNvSpPr>
              <a:spLocks noChangeArrowheads="1"/>
            </p:cNvSpPr>
            <p:nvPr/>
          </p:nvSpPr>
          <p:spPr bwMode="auto">
            <a:xfrm>
              <a:off x="3915" y="3253"/>
              <a:ext cx="153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500">
                  <a:solidFill>
                    <a:srgbClr val="000000"/>
                  </a:solidFill>
                  <a:latin typeface="Times New Roman" panose="02020603050405020304" pitchFamily="18" charset="0"/>
                </a:rPr>
                <a:t>O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71721" name="Rectangle 55"/>
            <p:cNvSpPr>
              <a:spLocks noChangeArrowheads="1"/>
            </p:cNvSpPr>
            <p:nvPr/>
          </p:nvSpPr>
          <p:spPr bwMode="auto">
            <a:xfrm>
              <a:off x="4067" y="3253"/>
              <a:ext cx="153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5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O</a:t>
              </a:r>
              <a:endParaRPr lang="en-US" altLang="en-US" sz="1800" dirty="0">
                <a:latin typeface="Times New Roman" panose="02020603050405020304" pitchFamily="18" charset="0"/>
              </a:endParaRPr>
            </a:p>
          </p:txBody>
        </p:sp>
        <p:sp>
          <p:nvSpPr>
            <p:cNvPr id="71722" name="Rectangle 56"/>
            <p:cNvSpPr>
              <a:spLocks noChangeArrowheads="1"/>
            </p:cNvSpPr>
            <p:nvPr/>
          </p:nvSpPr>
          <p:spPr bwMode="auto">
            <a:xfrm>
              <a:off x="4220" y="3217"/>
              <a:ext cx="68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baseline="30000">
                  <a:latin typeface="Times New Roman" panose="02020603050405020304" pitchFamily="18" charset="0"/>
                  <a:cs typeface="Arial" panose="020B0604020202020204" pitchFamily="34" charset="0"/>
                </a:rPr>
                <a:t>–</a:t>
              </a:r>
            </a:p>
          </p:txBody>
        </p:sp>
        <p:sp>
          <p:nvSpPr>
            <p:cNvPr id="71723" name="Rectangle 57"/>
            <p:cNvSpPr>
              <a:spLocks noChangeArrowheads="1"/>
            </p:cNvSpPr>
            <p:nvPr/>
          </p:nvSpPr>
          <p:spPr bwMode="auto">
            <a:xfrm>
              <a:off x="3784" y="2884"/>
              <a:ext cx="153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5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C</a:t>
              </a:r>
              <a:endParaRPr lang="en-US" altLang="en-US" sz="1800" b="1">
                <a:latin typeface="Times New Roman" panose="02020603050405020304" pitchFamily="18" charset="0"/>
              </a:endParaRPr>
            </a:p>
          </p:txBody>
        </p:sp>
        <p:sp>
          <p:nvSpPr>
            <p:cNvPr id="71724" name="Rectangle 58"/>
            <p:cNvSpPr>
              <a:spLocks noChangeArrowheads="1"/>
            </p:cNvSpPr>
            <p:nvPr/>
          </p:nvSpPr>
          <p:spPr bwMode="auto">
            <a:xfrm>
              <a:off x="3784" y="2504"/>
              <a:ext cx="153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5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C</a:t>
              </a:r>
              <a:endParaRPr lang="en-US" altLang="en-US" sz="1800" b="1">
                <a:latin typeface="Times New Roman" panose="02020603050405020304" pitchFamily="18" charset="0"/>
              </a:endParaRPr>
            </a:p>
          </p:txBody>
        </p:sp>
        <p:sp>
          <p:nvSpPr>
            <p:cNvPr id="71725" name="Rectangle 59"/>
            <p:cNvSpPr>
              <a:spLocks noChangeArrowheads="1"/>
            </p:cNvSpPr>
            <p:nvPr/>
          </p:nvSpPr>
          <p:spPr bwMode="auto">
            <a:xfrm>
              <a:off x="3568" y="3513"/>
              <a:ext cx="10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100" b="1" dirty="0">
                  <a:latin typeface="Times New Roman" panose="02020603050405020304" pitchFamily="18" charset="0"/>
                </a:rPr>
                <a:t>F</a:t>
              </a:r>
              <a:endParaRPr lang="en-US" altLang="en-US" sz="18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71726" name="Rectangle 60"/>
            <p:cNvSpPr>
              <a:spLocks noChangeArrowheads="1"/>
            </p:cNvSpPr>
            <p:nvPr/>
          </p:nvSpPr>
          <p:spPr bwMode="auto">
            <a:xfrm>
              <a:off x="3668" y="3513"/>
              <a:ext cx="9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100" b="1" dirty="0">
                  <a:latin typeface="Times New Roman" panose="02020603050405020304" pitchFamily="18" charset="0"/>
                </a:rPr>
                <a:t>u</a:t>
              </a:r>
              <a:endParaRPr lang="en-US" altLang="en-US" sz="18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71727" name="Rectangle 61"/>
            <p:cNvSpPr>
              <a:spLocks noChangeArrowheads="1"/>
            </p:cNvSpPr>
            <p:nvPr/>
          </p:nvSpPr>
          <p:spPr bwMode="auto">
            <a:xfrm>
              <a:off x="3759" y="3513"/>
              <a:ext cx="14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100" b="1" dirty="0">
                  <a:latin typeface="Times New Roman" panose="02020603050405020304" pitchFamily="18" charset="0"/>
                </a:rPr>
                <a:t>m</a:t>
              </a:r>
              <a:endParaRPr lang="en-US" altLang="en-US" sz="18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71728" name="Rectangle 62"/>
            <p:cNvSpPr>
              <a:spLocks noChangeArrowheads="1"/>
            </p:cNvSpPr>
            <p:nvPr/>
          </p:nvSpPr>
          <p:spPr bwMode="auto">
            <a:xfrm>
              <a:off x="3896" y="3513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100" b="1" dirty="0">
                  <a:latin typeface="Times New Roman" panose="02020603050405020304" pitchFamily="18" charset="0"/>
                </a:rPr>
                <a:t>a</a:t>
              </a:r>
              <a:endParaRPr lang="en-US" altLang="en-US" sz="18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71729" name="Rectangle 63"/>
            <p:cNvSpPr>
              <a:spLocks noChangeArrowheads="1"/>
            </p:cNvSpPr>
            <p:nvPr/>
          </p:nvSpPr>
          <p:spPr bwMode="auto">
            <a:xfrm>
              <a:off x="3986" y="3513"/>
              <a:ext cx="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100" b="1" dirty="0">
                  <a:latin typeface="Times New Roman" panose="02020603050405020304" pitchFamily="18" charset="0"/>
                </a:rPr>
                <a:t>r</a:t>
              </a:r>
              <a:endParaRPr lang="en-US" altLang="en-US" sz="18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71730" name="Rectangle 64"/>
            <p:cNvSpPr>
              <a:spLocks noChangeArrowheads="1"/>
            </p:cNvSpPr>
            <p:nvPr/>
          </p:nvSpPr>
          <p:spPr bwMode="auto">
            <a:xfrm>
              <a:off x="4040" y="3513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100" b="1" dirty="0">
                  <a:latin typeface="Times New Roman" panose="02020603050405020304" pitchFamily="18" charset="0"/>
                </a:rPr>
                <a:t>a</a:t>
              </a:r>
              <a:endParaRPr lang="en-US" altLang="en-US" sz="18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71731" name="Rectangle 65"/>
            <p:cNvSpPr>
              <a:spLocks noChangeArrowheads="1"/>
            </p:cNvSpPr>
            <p:nvPr/>
          </p:nvSpPr>
          <p:spPr bwMode="auto">
            <a:xfrm>
              <a:off x="4131" y="3513"/>
              <a:ext cx="5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100" b="1" dirty="0">
                  <a:latin typeface="Times New Roman" panose="02020603050405020304" pitchFamily="18" charset="0"/>
                </a:rPr>
                <a:t>t</a:t>
              </a:r>
              <a:endParaRPr lang="en-US" altLang="en-US" sz="18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71732" name="Rectangle 66"/>
            <p:cNvSpPr>
              <a:spLocks noChangeArrowheads="1"/>
            </p:cNvSpPr>
            <p:nvPr/>
          </p:nvSpPr>
          <p:spPr bwMode="auto">
            <a:xfrm>
              <a:off x="4176" y="3513"/>
              <a:ext cx="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100" b="1" dirty="0">
                  <a:latin typeface="Times New Roman" panose="02020603050405020304" pitchFamily="18" charset="0"/>
                </a:rPr>
                <a:t>e</a:t>
              </a:r>
              <a:endParaRPr lang="en-US" altLang="en-US" sz="18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71733" name="Rectangle 67"/>
            <p:cNvSpPr>
              <a:spLocks noChangeArrowheads="1"/>
            </p:cNvSpPr>
            <p:nvPr/>
          </p:nvSpPr>
          <p:spPr bwMode="auto">
            <a:xfrm>
              <a:off x="551" y="3513"/>
              <a:ext cx="9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100" b="1" dirty="0">
                  <a:latin typeface="Times New Roman" panose="02020603050405020304" pitchFamily="18" charset="0"/>
                </a:rPr>
                <a:t>S</a:t>
              </a:r>
              <a:endParaRPr lang="en-US" altLang="en-US" sz="18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71734" name="Rectangle 68"/>
            <p:cNvSpPr>
              <a:spLocks noChangeArrowheads="1"/>
            </p:cNvSpPr>
            <p:nvPr/>
          </p:nvSpPr>
          <p:spPr bwMode="auto">
            <a:xfrm>
              <a:off x="660" y="3513"/>
              <a:ext cx="9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100" b="1" dirty="0">
                  <a:latin typeface="Times New Roman" panose="02020603050405020304" pitchFamily="18" charset="0"/>
                </a:rPr>
                <a:t>u</a:t>
              </a:r>
              <a:endParaRPr lang="en-US" altLang="en-US" sz="18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71735" name="Rectangle 69"/>
            <p:cNvSpPr>
              <a:spLocks noChangeArrowheads="1"/>
            </p:cNvSpPr>
            <p:nvPr/>
          </p:nvSpPr>
          <p:spPr bwMode="auto">
            <a:xfrm>
              <a:off x="752" y="3513"/>
              <a:ext cx="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100" b="1" dirty="0">
                  <a:latin typeface="Times New Roman" panose="02020603050405020304" pitchFamily="18" charset="0"/>
                </a:rPr>
                <a:t>c</a:t>
              </a:r>
              <a:endParaRPr lang="en-US" altLang="en-US" sz="18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71736" name="Rectangle 70"/>
            <p:cNvSpPr>
              <a:spLocks noChangeArrowheads="1"/>
            </p:cNvSpPr>
            <p:nvPr/>
          </p:nvSpPr>
          <p:spPr bwMode="auto">
            <a:xfrm>
              <a:off x="833" y="3513"/>
              <a:ext cx="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100" b="1" dirty="0">
                  <a:latin typeface="Times New Roman" panose="02020603050405020304" pitchFamily="18" charset="0"/>
                </a:rPr>
                <a:t>c</a:t>
              </a:r>
              <a:endParaRPr lang="en-US" altLang="en-US" sz="18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71737" name="Rectangle 71"/>
            <p:cNvSpPr>
              <a:spLocks noChangeArrowheads="1"/>
            </p:cNvSpPr>
            <p:nvPr/>
          </p:nvSpPr>
          <p:spPr bwMode="auto">
            <a:xfrm>
              <a:off x="914" y="3513"/>
              <a:ext cx="5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100" b="1" dirty="0" err="1">
                  <a:latin typeface="Times New Roman" panose="02020603050405020304" pitchFamily="18" charset="0"/>
                </a:rPr>
                <a:t>i</a:t>
              </a:r>
              <a:endParaRPr lang="en-US" altLang="en-US" sz="18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71738" name="Rectangle 72"/>
            <p:cNvSpPr>
              <a:spLocks noChangeArrowheads="1"/>
            </p:cNvSpPr>
            <p:nvPr/>
          </p:nvSpPr>
          <p:spPr bwMode="auto">
            <a:xfrm>
              <a:off x="951" y="3513"/>
              <a:ext cx="9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100" b="1" dirty="0">
                  <a:latin typeface="Times New Roman" panose="02020603050405020304" pitchFamily="18" charset="0"/>
                </a:rPr>
                <a:t>n</a:t>
              </a:r>
              <a:endParaRPr lang="en-US" altLang="en-US" sz="18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71739" name="Rectangle 73"/>
            <p:cNvSpPr>
              <a:spLocks noChangeArrowheads="1"/>
            </p:cNvSpPr>
            <p:nvPr/>
          </p:nvSpPr>
          <p:spPr bwMode="auto">
            <a:xfrm>
              <a:off x="1042" y="3513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100" b="1" dirty="0">
                  <a:latin typeface="Times New Roman" panose="02020603050405020304" pitchFamily="18" charset="0"/>
                </a:rPr>
                <a:t>a</a:t>
              </a:r>
              <a:endParaRPr lang="en-US" altLang="en-US" sz="18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71740" name="Rectangle 74"/>
            <p:cNvSpPr>
              <a:spLocks noChangeArrowheads="1"/>
            </p:cNvSpPr>
            <p:nvPr/>
          </p:nvSpPr>
          <p:spPr bwMode="auto">
            <a:xfrm>
              <a:off x="1133" y="3513"/>
              <a:ext cx="5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100" b="1" dirty="0">
                  <a:latin typeface="Times New Roman" panose="02020603050405020304" pitchFamily="18" charset="0"/>
                </a:rPr>
                <a:t>t</a:t>
              </a:r>
              <a:endParaRPr lang="en-US" altLang="en-US" sz="18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71741" name="Rectangle 75"/>
            <p:cNvSpPr>
              <a:spLocks noChangeArrowheads="1"/>
            </p:cNvSpPr>
            <p:nvPr/>
          </p:nvSpPr>
          <p:spPr bwMode="auto">
            <a:xfrm>
              <a:off x="1178" y="3513"/>
              <a:ext cx="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100" b="1" dirty="0">
                  <a:latin typeface="Times New Roman" panose="02020603050405020304" pitchFamily="18" charset="0"/>
                </a:rPr>
                <a:t>e</a:t>
              </a:r>
              <a:endParaRPr lang="en-US" altLang="en-US" sz="1800" b="1" dirty="0"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87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717675" y="228600"/>
            <a:ext cx="8153400" cy="990600"/>
          </a:xfrm>
        </p:spPr>
        <p:txBody>
          <a:bodyPr/>
          <a:lstStyle/>
          <a:p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Summary of Reactions 5 and 6</a:t>
            </a:r>
          </a:p>
        </p:txBody>
      </p:sp>
      <p:sp>
        <p:nvSpPr>
          <p:cNvPr id="512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52E0A53D-C607-40F8-8D73-5633BDC70F2A}" type="slidenum">
              <a:rPr lang="en-US" altLang="en-US" sz="1200">
                <a:solidFill>
                  <a:srgbClr val="FFFFFF"/>
                </a:solidFill>
                <a:latin typeface="Times New Roman" panose="02020603050405020304" pitchFamily="18" charset="0"/>
              </a:rPr>
              <a:pPr>
                <a:lnSpc>
                  <a:spcPct val="80000"/>
                </a:lnSpc>
              </a:pPr>
              <a:t>68</a:t>
            </a:fld>
            <a:endParaRPr lang="en-US" altLang="en-US" sz="12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2712" name="Picture 8" descr="18_12_Figure_5_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1546226"/>
            <a:ext cx="3101975" cy="500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46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Reaction 7: Hydration of Fumarate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362200" y="1600200"/>
            <a:ext cx="7086600" cy="42672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Fumarate forms malate when water is added to the double bond.</a:t>
            </a:r>
          </a:p>
        </p:txBody>
      </p:sp>
      <p:sp>
        <p:nvSpPr>
          <p:cNvPr id="20482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9FD1F1DD-F0AD-46D2-A138-031B2958FE2B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69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74757" name="Line 8"/>
          <p:cNvSpPr>
            <a:spLocks noChangeShapeType="1"/>
          </p:cNvSpPr>
          <p:nvPr/>
        </p:nvSpPr>
        <p:spPr bwMode="auto">
          <a:xfrm>
            <a:off x="5562600" y="41910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74758" name="Group 73"/>
          <p:cNvGrpSpPr>
            <a:grpSpLocks/>
          </p:cNvGrpSpPr>
          <p:nvPr/>
        </p:nvGrpSpPr>
        <p:grpSpPr bwMode="auto">
          <a:xfrm>
            <a:off x="2971800" y="3087689"/>
            <a:ext cx="5607050" cy="2238375"/>
            <a:chOff x="885" y="1945"/>
            <a:chExt cx="3532" cy="1410"/>
          </a:xfrm>
        </p:grpSpPr>
        <p:sp>
          <p:nvSpPr>
            <p:cNvPr id="74763" name="Rectangle 11"/>
            <p:cNvSpPr>
              <a:spLocks noChangeArrowheads="1"/>
            </p:cNvSpPr>
            <p:nvPr/>
          </p:nvSpPr>
          <p:spPr bwMode="auto">
            <a:xfrm>
              <a:off x="1609" y="2581"/>
              <a:ext cx="3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+     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74764" name="Rectangle 12"/>
            <p:cNvSpPr>
              <a:spLocks noChangeArrowheads="1"/>
            </p:cNvSpPr>
            <p:nvPr/>
          </p:nvSpPr>
          <p:spPr bwMode="auto">
            <a:xfrm>
              <a:off x="1904" y="2572"/>
              <a:ext cx="13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H</a:t>
              </a:r>
              <a:endParaRPr lang="en-US" altLang="en-US" sz="1800" b="1">
                <a:latin typeface="Times New Roman" panose="02020603050405020304" pitchFamily="18" charset="0"/>
              </a:endParaRPr>
            </a:p>
          </p:txBody>
        </p:sp>
        <p:sp>
          <p:nvSpPr>
            <p:cNvPr id="74765" name="Rectangle 13"/>
            <p:cNvSpPr>
              <a:spLocks noChangeArrowheads="1"/>
            </p:cNvSpPr>
            <p:nvPr/>
          </p:nvSpPr>
          <p:spPr bwMode="auto">
            <a:xfrm>
              <a:off x="2030" y="2660"/>
              <a:ext cx="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 b="1">
                <a:latin typeface="Times New Roman" panose="02020603050405020304" pitchFamily="18" charset="0"/>
              </a:endParaRPr>
            </a:p>
          </p:txBody>
        </p:sp>
        <p:sp>
          <p:nvSpPr>
            <p:cNvPr id="74766" name="Rectangle 14"/>
            <p:cNvSpPr>
              <a:spLocks noChangeArrowheads="1"/>
            </p:cNvSpPr>
            <p:nvPr/>
          </p:nvSpPr>
          <p:spPr bwMode="auto">
            <a:xfrm>
              <a:off x="2102" y="2572"/>
              <a:ext cx="13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O</a:t>
              </a:r>
              <a:endParaRPr lang="en-US" altLang="en-US" sz="1800" b="1">
                <a:latin typeface="Times New Roman" panose="02020603050405020304" pitchFamily="18" charset="0"/>
              </a:endParaRPr>
            </a:p>
          </p:txBody>
        </p:sp>
        <p:sp>
          <p:nvSpPr>
            <p:cNvPr id="74767" name="Line 15"/>
            <p:cNvSpPr>
              <a:spLocks noChangeShapeType="1"/>
            </p:cNvSpPr>
            <p:nvPr/>
          </p:nvSpPr>
          <p:spPr bwMode="auto">
            <a:xfrm>
              <a:off x="4019" y="2244"/>
              <a:ext cx="1" cy="9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68" name="Line 16"/>
            <p:cNvSpPr>
              <a:spLocks noChangeShapeType="1"/>
            </p:cNvSpPr>
            <p:nvPr/>
          </p:nvSpPr>
          <p:spPr bwMode="auto">
            <a:xfrm flipH="1">
              <a:off x="3812" y="2426"/>
              <a:ext cx="12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69" name="Line 17"/>
            <p:cNvSpPr>
              <a:spLocks noChangeShapeType="1"/>
            </p:cNvSpPr>
            <p:nvPr/>
          </p:nvSpPr>
          <p:spPr bwMode="auto">
            <a:xfrm>
              <a:off x="4092" y="2426"/>
              <a:ext cx="168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70" name="Line 18"/>
            <p:cNvSpPr>
              <a:spLocks noChangeShapeType="1"/>
            </p:cNvSpPr>
            <p:nvPr/>
          </p:nvSpPr>
          <p:spPr bwMode="auto">
            <a:xfrm>
              <a:off x="4019" y="2810"/>
              <a:ext cx="1" cy="12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71" name="Line 19"/>
            <p:cNvSpPr>
              <a:spLocks noChangeShapeType="1"/>
            </p:cNvSpPr>
            <p:nvPr/>
          </p:nvSpPr>
          <p:spPr bwMode="auto">
            <a:xfrm>
              <a:off x="4019" y="2526"/>
              <a:ext cx="1" cy="9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72" name="Line 20"/>
            <p:cNvSpPr>
              <a:spLocks noChangeShapeType="1"/>
            </p:cNvSpPr>
            <p:nvPr/>
          </p:nvSpPr>
          <p:spPr bwMode="auto">
            <a:xfrm>
              <a:off x="4092" y="2710"/>
              <a:ext cx="157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73" name="Line 21"/>
            <p:cNvSpPr>
              <a:spLocks noChangeShapeType="1"/>
            </p:cNvSpPr>
            <p:nvPr/>
          </p:nvSpPr>
          <p:spPr bwMode="auto">
            <a:xfrm flipH="1">
              <a:off x="3792" y="2710"/>
              <a:ext cx="144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74" name="Rectangle 22"/>
            <p:cNvSpPr>
              <a:spLocks noChangeArrowheads="1"/>
            </p:cNvSpPr>
            <p:nvPr/>
          </p:nvSpPr>
          <p:spPr bwMode="auto">
            <a:xfrm>
              <a:off x="3661" y="2621"/>
              <a:ext cx="12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74775" name="Rectangle 23"/>
            <p:cNvSpPr>
              <a:spLocks noChangeArrowheads="1"/>
            </p:cNvSpPr>
            <p:nvPr/>
          </p:nvSpPr>
          <p:spPr bwMode="auto">
            <a:xfrm>
              <a:off x="4251" y="2621"/>
              <a:ext cx="13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H</a:t>
              </a:r>
              <a:endParaRPr lang="en-US" altLang="en-US" sz="1800" b="1">
                <a:latin typeface="Times New Roman" panose="02020603050405020304" pitchFamily="18" charset="0"/>
              </a:endParaRPr>
            </a:p>
          </p:txBody>
        </p:sp>
        <p:sp>
          <p:nvSpPr>
            <p:cNvPr id="74776" name="Rectangle 24"/>
            <p:cNvSpPr>
              <a:spLocks noChangeArrowheads="1"/>
            </p:cNvSpPr>
            <p:nvPr/>
          </p:nvSpPr>
          <p:spPr bwMode="auto">
            <a:xfrm>
              <a:off x="3956" y="2928"/>
              <a:ext cx="11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>
                  <a:solidFill>
                    <a:srgbClr val="000000"/>
                  </a:solidFill>
                  <a:latin typeface="Times New Roman" panose="02020603050405020304" pitchFamily="18" charset="0"/>
                </a:rPr>
                <a:t>C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74777" name="Rectangle 25"/>
            <p:cNvSpPr>
              <a:spLocks noChangeArrowheads="1"/>
            </p:cNvSpPr>
            <p:nvPr/>
          </p:nvSpPr>
          <p:spPr bwMode="auto">
            <a:xfrm>
              <a:off x="4082" y="2928"/>
              <a:ext cx="12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>
                  <a:solidFill>
                    <a:srgbClr val="000000"/>
                  </a:solidFill>
                  <a:latin typeface="Times New Roman" panose="02020603050405020304" pitchFamily="18" charset="0"/>
                </a:rPr>
                <a:t>O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74778" name="Rectangle 26"/>
            <p:cNvSpPr>
              <a:spLocks noChangeArrowheads="1"/>
            </p:cNvSpPr>
            <p:nvPr/>
          </p:nvSpPr>
          <p:spPr bwMode="auto">
            <a:xfrm>
              <a:off x="4217" y="2928"/>
              <a:ext cx="12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>
                  <a:solidFill>
                    <a:srgbClr val="000000"/>
                  </a:solidFill>
                  <a:latin typeface="Times New Roman" panose="02020603050405020304" pitchFamily="18" charset="0"/>
                </a:rPr>
                <a:t>O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74779" name="Rectangle 27"/>
            <p:cNvSpPr>
              <a:spLocks noChangeArrowheads="1"/>
            </p:cNvSpPr>
            <p:nvPr/>
          </p:nvSpPr>
          <p:spPr bwMode="auto">
            <a:xfrm>
              <a:off x="4353" y="2895"/>
              <a:ext cx="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baseline="30000">
                  <a:latin typeface="Times New Roman" panose="02020603050405020304" pitchFamily="18" charset="0"/>
                  <a:cs typeface="Arial" panose="020B0604020202020204" pitchFamily="34" charset="0"/>
                </a:rPr>
                <a:t>–</a:t>
              </a:r>
            </a:p>
          </p:txBody>
        </p:sp>
        <p:sp>
          <p:nvSpPr>
            <p:cNvPr id="74780" name="Rectangle 28"/>
            <p:cNvSpPr>
              <a:spLocks noChangeArrowheads="1"/>
            </p:cNvSpPr>
            <p:nvPr/>
          </p:nvSpPr>
          <p:spPr bwMode="auto">
            <a:xfrm>
              <a:off x="3956" y="2621"/>
              <a:ext cx="11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>
                  <a:solidFill>
                    <a:srgbClr val="000000"/>
                  </a:solidFill>
                  <a:latin typeface="Times New Roman" panose="02020603050405020304" pitchFamily="18" charset="0"/>
                </a:rPr>
                <a:t>C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74781" name="Rectangle 29"/>
            <p:cNvSpPr>
              <a:spLocks noChangeArrowheads="1"/>
            </p:cNvSpPr>
            <p:nvPr/>
          </p:nvSpPr>
          <p:spPr bwMode="auto">
            <a:xfrm>
              <a:off x="4262" y="2338"/>
              <a:ext cx="12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74782" name="Rectangle 30"/>
            <p:cNvSpPr>
              <a:spLocks noChangeArrowheads="1"/>
            </p:cNvSpPr>
            <p:nvPr/>
          </p:nvSpPr>
          <p:spPr bwMode="auto">
            <a:xfrm>
              <a:off x="3529" y="2338"/>
              <a:ext cx="13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H</a:t>
              </a:r>
              <a:endParaRPr lang="en-US" altLang="en-US" sz="1800" b="1">
                <a:latin typeface="Times New Roman" panose="02020603050405020304" pitchFamily="18" charset="0"/>
              </a:endParaRPr>
            </a:p>
          </p:txBody>
        </p:sp>
        <p:sp>
          <p:nvSpPr>
            <p:cNvPr id="74783" name="Rectangle 31"/>
            <p:cNvSpPr>
              <a:spLocks noChangeArrowheads="1"/>
            </p:cNvSpPr>
            <p:nvPr/>
          </p:nvSpPr>
          <p:spPr bwMode="auto">
            <a:xfrm>
              <a:off x="3655" y="2338"/>
              <a:ext cx="13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O</a:t>
              </a:r>
              <a:endParaRPr lang="en-US" altLang="en-US" sz="1800" b="1">
                <a:latin typeface="Times New Roman" panose="02020603050405020304" pitchFamily="18" charset="0"/>
              </a:endParaRPr>
            </a:p>
          </p:txBody>
        </p:sp>
        <p:sp>
          <p:nvSpPr>
            <p:cNvPr id="74784" name="Rectangle 32"/>
            <p:cNvSpPr>
              <a:spLocks noChangeArrowheads="1"/>
            </p:cNvSpPr>
            <p:nvPr/>
          </p:nvSpPr>
          <p:spPr bwMode="auto">
            <a:xfrm>
              <a:off x="3956" y="2338"/>
              <a:ext cx="11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>
                  <a:solidFill>
                    <a:srgbClr val="000000"/>
                  </a:solidFill>
                  <a:latin typeface="Times New Roman" panose="02020603050405020304" pitchFamily="18" charset="0"/>
                </a:rPr>
                <a:t>C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74785" name="Rectangle 33"/>
            <p:cNvSpPr>
              <a:spLocks noChangeArrowheads="1"/>
            </p:cNvSpPr>
            <p:nvPr/>
          </p:nvSpPr>
          <p:spPr bwMode="auto">
            <a:xfrm>
              <a:off x="3956" y="2055"/>
              <a:ext cx="11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>
                  <a:solidFill>
                    <a:srgbClr val="000000"/>
                  </a:solidFill>
                  <a:latin typeface="Times New Roman" panose="02020603050405020304" pitchFamily="18" charset="0"/>
                </a:rPr>
                <a:t>C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74786" name="Rectangle 34"/>
            <p:cNvSpPr>
              <a:spLocks noChangeArrowheads="1"/>
            </p:cNvSpPr>
            <p:nvPr/>
          </p:nvSpPr>
          <p:spPr bwMode="auto">
            <a:xfrm>
              <a:off x="4082" y="2055"/>
              <a:ext cx="12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>
                  <a:solidFill>
                    <a:srgbClr val="000000"/>
                  </a:solidFill>
                  <a:latin typeface="Times New Roman" panose="02020603050405020304" pitchFamily="18" charset="0"/>
                </a:rPr>
                <a:t>O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74787" name="Rectangle 35"/>
            <p:cNvSpPr>
              <a:spLocks noChangeArrowheads="1"/>
            </p:cNvSpPr>
            <p:nvPr/>
          </p:nvSpPr>
          <p:spPr bwMode="auto">
            <a:xfrm>
              <a:off x="4217" y="2055"/>
              <a:ext cx="12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>
                  <a:solidFill>
                    <a:srgbClr val="000000"/>
                  </a:solidFill>
                  <a:latin typeface="Times New Roman" panose="02020603050405020304" pitchFamily="18" charset="0"/>
                </a:rPr>
                <a:t>O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74788" name="Rectangle 36"/>
            <p:cNvSpPr>
              <a:spLocks noChangeArrowheads="1"/>
            </p:cNvSpPr>
            <p:nvPr/>
          </p:nvSpPr>
          <p:spPr bwMode="auto">
            <a:xfrm>
              <a:off x="4353" y="2022"/>
              <a:ext cx="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baseline="30000">
                  <a:latin typeface="Times New Roman" panose="02020603050405020304" pitchFamily="18" charset="0"/>
                  <a:cs typeface="Arial" panose="020B0604020202020204" pitchFamily="34" charset="0"/>
                </a:rPr>
                <a:t>–</a:t>
              </a:r>
            </a:p>
          </p:txBody>
        </p:sp>
        <p:sp>
          <p:nvSpPr>
            <p:cNvPr id="74789" name="Rectangle 39"/>
            <p:cNvSpPr>
              <a:spLocks noChangeArrowheads="1"/>
            </p:cNvSpPr>
            <p:nvPr/>
          </p:nvSpPr>
          <p:spPr bwMode="auto">
            <a:xfrm>
              <a:off x="3717" y="3181"/>
              <a:ext cx="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 b="1">
                  <a:solidFill>
                    <a:schemeClr val="bg2"/>
                  </a:solidFill>
                  <a:latin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74790" name="Rectangle 40"/>
            <p:cNvSpPr>
              <a:spLocks noChangeArrowheads="1"/>
            </p:cNvSpPr>
            <p:nvPr/>
          </p:nvSpPr>
          <p:spPr bwMode="auto">
            <a:xfrm>
              <a:off x="3758" y="3181"/>
              <a:ext cx="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 b="1">
                  <a:solidFill>
                    <a:schemeClr val="bg2"/>
                  </a:solidFill>
                  <a:latin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74791" name="Rectangle 41"/>
            <p:cNvSpPr>
              <a:spLocks noChangeArrowheads="1"/>
            </p:cNvSpPr>
            <p:nvPr/>
          </p:nvSpPr>
          <p:spPr bwMode="auto">
            <a:xfrm>
              <a:off x="3798" y="3181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 b="1">
                <a:solidFill>
                  <a:schemeClr val="bg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4792" name="Rectangle 48"/>
            <p:cNvSpPr>
              <a:spLocks noChangeArrowheads="1"/>
            </p:cNvSpPr>
            <p:nvPr/>
          </p:nvSpPr>
          <p:spPr bwMode="auto">
            <a:xfrm>
              <a:off x="1015" y="3170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 b="1">
                <a:solidFill>
                  <a:schemeClr val="bg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4793" name="Rectangle 49"/>
            <p:cNvSpPr>
              <a:spLocks noChangeArrowheads="1"/>
            </p:cNvSpPr>
            <p:nvPr/>
          </p:nvSpPr>
          <p:spPr bwMode="auto">
            <a:xfrm>
              <a:off x="1096" y="3170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 b="1">
                <a:solidFill>
                  <a:schemeClr val="bg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4794" name="Rectangle 50"/>
            <p:cNvSpPr>
              <a:spLocks noChangeArrowheads="1"/>
            </p:cNvSpPr>
            <p:nvPr/>
          </p:nvSpPr>
          <p:spPr bwMode="auto">
            <a:xfrm>
              <a:off x="1218" y="3170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 b="1">
                <a:solidFill>
                  <a:schemeClr val="bg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4795" name="Rectangle 52"/>
            <p:cNvSpPr>
              <a:spLocks noChangeArrowheads="1"/>
            </p:cNvSpPr>
            <p:nvPr/>
          </p:nvSpPr>
          <p:spPr bwMode="auto">
            <a:xfrm>
              <a:off x="1347" y="3170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 b="1">
                <a:solidFill>
                  <a:schemeClr val="bg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4796" name="Line 55"/>
            <p:cNvSpPr>
              <a:spLocks noChangeShapeType="1"/>
            </p:cNvSpPr>
            <p:nvPr/>
          </p:nvSpPr>
          <p:spPr bwMode="auto">
            <a:xfrm>
              <a:off x="1260" y="2472"/>
              <a:ext cx="1" cy="15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97" name="Line 56"/>
            <p:cNvSpPr>
              <a:spLocks noChangeShapeType="1"/>
            </p:cNvSpPr>
            <p:nvPr/>
          </p:nvSpPr>
          <p:spPr bwMode="auto">
            <a:xfrm>
              <a:off x="1225" y="2472"/>
              <a:ext cx="1" cy="15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98" name="Line 57"/>
            <p:cNvSpPr>
              <a:spLocks noChangeShapeType="1"/>
            </p:cNvSpPr>
            <p:nvPr/>
          </p:nvSpPr>
          <p:spPr bwMode="auto">
            <a:xfrm flipH="1">
              <a:off x="1235" y="2810"/>
              <a:ext cx="4" cy="14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99" name="Line 58"/>
            <p:cNvSpPr>
              <a:spLocks noChangeShapeType="1"/>
            </p:cNvSpPr>
            <p:nvPr/>
          </p:nvSpPr>
          <p:spPr bwMode="auto">
            <a:xfrm flipV="1">
              <a:off x="1243" y="2167"/>
              <a:ext cx="1" cy="11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00" name="Line 59"/>
            <p:cNvSpPr>
              <a:spLocks noChangeShapeType="1"/>
            </p:cNvSpPr>
            <p:nvPr/>
          </p:nvSpPr>
          <p:spPr bwMode="auto">
            <a:xfrm flipH="1">
              <a:off x="1016" y="2710"/>
              <a:ext cx="14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01" name="Line 60"/>
            <p:cNvSpPr>
              <a:spLocks noChangeShapeType="1"/>
            </p:cNvSpPr>
            <p:nvPr/>
          </p:nvSpPr>
          <p:spPr bwMode="auto">
            <a:xfrm flipV="1">
              <a:off x="1316" y="2363"/>
              <a:ext cx="157" cy="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02" name="Rectangle 61"/>
            <p:cNvSpPr>
              <a:spLocks noChangeArrowheads="1"/>
            </p:cNvSpPr>
            <p:nvPr/>
          </p:nvSpPr>
          <p:spPr bwMode="auto">
            <a:xfrm>
              <a:off x="1475" y="2272"/>
              <a:ext cx="12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74803" name="Rectangle 62"/>
            <p:cNvSpPr>
              <a:spLocks noChangeArrowheads="1"/>
            </p:cNvSpPr>
            <p:nvPr/>
          </p:nvSpPr>
          <p:spPr bwMode="auto">
            <a:xfrm>
              <a:off x="885" y="2621"/>
              <a:ext cx="12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74804" name="Rectangle 63"/>
            <p:cNvSpPr>
              <a:spLocks noChangeArrowheads="1"/>
            </p:cNvSpPr>
            <p:nvPr/>
          </p:nvSpPr>
          <p:spPr bwMode="auto">
            <a:xfrm>
              <a:off x="1180" y="1978"/>
              <a:ext cx="11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>
                  <a:solidFill>
                    <a:srgbClr val="000000"/>
                  </a:solidFill>
                  <a:latin typeface="Times New Roman" panose="02020603050405020304" pitchFamily="18" charset="0"/>
                </a:rPr>
                <a:t>C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74805" name="Rectangle 64"/>
            <p:cNvSpPr>
              <a:spLocks noChangeArrowheads="1"/>
            </p:cNvSpPr>
            <p:nvPr/>
          </p:nvSpPr>
          <p:spPr bwMode="auto">
            <a:xfrm>
              <a:off x="1306" y="1978"/>
              <a:ext cx="12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>
                  <a:solidFill>
                    <a:srgbClr val="000000"/>
                  </a:solidFill>
                  <a:latin typeface="Times New Roman" panose="02020603050405020304" pitchFamily="18" charset="0"/>
                </a:rPr>
                <a:t>O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74806" name="Rectangle 65"/>
            <p:cNvSpPr>
              <a:spLocks noChangeArrowheads="1"/>
            </p:cNvSpPr>
            <p:nvPr/>
          </p:nvSpPr>
          <p:spPr bwMode="auto">
            <a:xfrm>
              <a:off x="1441" y="1978"/>
              <a:ext cx="12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>
                  <a:solidFill>
                    <a:srgbClr val="000000"/>
                  </a:solidFill>
                  <a:latin typeface="Times New Roman" panose="02020603050405020304" pitchFamily="18" charset="0"/>
                </a:rPr>
                <a:t>O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74807" name="Rectangle 66"/>
            <p:cNvSpPr>
              <a:spLocks noChangeArrowheads="1"/>
            </p:cNvSpPr>
            <p:nvPr/>
          </p:nvSpPr>
          <p:spPr bwMode="auto">
            <a:xfrm>
              <a:off x="1577" y="1945"/>
              <a:ext cx="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baseline="30000">
                  <a:latin typeface="Times New Roman" panose="02020603050405020304" pitchFamily="18" charset="0"/>
                  <a:cs typeface="Arial" panose="020B0604020202020204" pitchFamily="34" charset="0"/>
                </a:rPr>
                <a:t>–</a:t>
              </a:r>
            </a:p>
          </p:txBody>
        </p:sp>
        <p:sp>
          <p:nvSpPr>
            <p:cNvPr id="74808" name="Rectangle 67"/>
            <p:cNvSpPr>
              <a:spLocks noChangeArrowheads="1"/>
            </p:cNvSpPr>
            <p:nvPr/>
          </p:nvSpPr>
          <p:spPr bwMode="auto">
            <a:xfrm>
              <a:off x="1169" y="2950"/>
              <a:ext cx="11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>
                  <a:solidFill>
                    <a:srgbClr val="000000"/>
                  </a:solidFill>
                  <a:latin typeface="Times New Roman" panose="02020603050405020304" pitchFamily="18" charset="0"/>
                </a:rPr>
                <a:t>C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74809" name="Rectangle 68"/>
            <p:cNvSpPr>
              <a:spLocks noChangeArrowheads="1"/>
            </p:cNvSpPr>
            <p:nvPr/>
          </p:nvSpPr>
          <p:spPr bwMode="auto">
            <a:xfrm>
              <a:off x="1295" y="2950"/>
              <a:ext cx="12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>
                  <a:solidFill>
                    <a:srgbClr val="000000"/>
                  </a:solidFill>
                  <a:latin typeface="Times New Roman" panose="02020603050405020304" pitchFamily="18" charset="0"/>
                </a:rPr>
                <a:t>O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74810" name="Rectangle 69"/>
            <p:cNvSpPr>
              <a:spLocks noChangeArrowheads="1"/>
            </p:cNvSpPr>
            <p:nvPr/>
          </p:nvSpPr>
          <p:spPr bwMode="auto">
            <a:xfrm>
              <a:off x="1430" y="2950"/>
              <a:ext cx="12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>
                  <a:solidFill>
                    <a:srgbClr val="000000"/>
                  </a:solidFill>
                  <a:latin typeface="Times New Roman" panose="02020603050405020304" pitchFamily="18" charset="0"/>
                </a:rPr>
                <a:t>O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74811" name="Rectangle 70"/>
            <p:cNvSpPr>
              <a:spLocks noChangeArrowheads="1"/>
            </p:cNvSpPr>
            <p:nvPr/>
          </p:nvSpPr>
          <p:spPr bwMode="auto">
            <a:xfrm>
              <a:off x="1566" y="2917"/>
              <a:ext cx="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baseline="30000">
                  <a:latin typeface="Times New Roman" panose="02020603050405020304" pitchFamily="18" charset="0"/>
                  <a:cs typeface="Arial" panose="020B0604020202020204" pitchFamily="34" charset="0"/>
                </a:rPr>
                <a:t>–</a:t>
              </a:r>
            </a:p>
          </p:txBody>
        </p:sp>
        <p:sp>
          <p:nvSpPr>
            <p:cNvPr id="74812" name="Rectangle 71"/>
            <p:cNvSpPr>
              <a:spLocks noChangeArrowheads="1"/>
            </p:cNvSpPr>
            <p:nvPr/>
          </p:nvSpPr>
          <p:spPr bwMode="auto">
            <a:xfrm>
              <a:off x="1180" y="2621"/>
              <a:ext cx="11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>
                  <a:solidFill>
                    <a:srgbClr val="000000"/>
                  </a:solidFill>
                  <a:latin typeface="Times New Roman" panose="02020603050405020304" pitchFamily="18" charset="0"/>
                </a:rPr>
                <a:t>C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74813" name="Rectangle 72"/>
            <p:cNvSpPr>
              <a:spLocks noChangeArrowheads="1"/>
            </p:cNvSpPr>
            <p:nvPr/>
          </p:nvSpPr>
          <p:spPr bwMode="auto">
            <a:xfrm>
              <a:off x="1180" y="2283"/>
              <a:ext cx="11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>
                  <a:solidFill>
                    <a:srgbClr val="000000"/>
                  </a:solidFill>
                  <a:latin typeface="Times New Roman" panose="02020603050405020304" pitchFamily="18" charset="0"/>
                </a:rPr>
                <a:t>C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</p:grpSp>
      <p:sp>
        <p:nvSpPr>
          <p:cNvPr id="74759" name="Rectangle 66"/>
          <p:cNvSpPr>
            <a:spLocks noChangeArrowheads="1"/>
          </p:cNvSpPr>
          <p:nvPr/>
        </p:nvSpPr>
        <p:spPr bwMode="auto">
          <a:xfrm>
            <a:off x="2895600" y="4953000"/>
            <a:ext cx="5943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74760" name="TextBox 67"/>
          <p:cNvSpPr txBox="1">
            <a:spLocks noChangeArrowheads="1"/>
          </p:cNvSpPr>
          <p:nvPr/>
        </p:nvSpPr>
        <p:spPr bwMode="auto">
          <a:xfrm>
            <a:off x="2971800" y="5257801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>
                <a:latin typeface="Times New Roman" panose="02020603050405020304" pitchFamily="18" charset="0"/>
              </a:rPr>
              <a:t>Fumarate</a:t>
            </a:r>
          </a:p>
        </p:txBody>
      </p:sp>
      <p:sp>
        <p:nvSpPr>
          <p:cNvPr id="74761" name="TextBox 68"/>
          <p:cNvSpPr txBox="1">
            <a:spLocks noChangeArrowheads="1"/>
          </p:cNvSpPr>
          <p:nvPr/>
        </p:nvSpPr>
        <p:spPr bwMode="auto">
          <a:xfrm>
            <a:off x="7467600" y="5334001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>
                <a:latin typeface="Times New Roman" panose="02020603050405020304" pitchFamily="18" charset="0"/>
              </a:rPr>
              <a:t>Malate</a:t>
            </a:r>
          </a:p>
        </p:txBody>
      </p:sp>
    </p:spTree>
    <p:extLst>
      <p:ext uri="{BB962C8B-B14F-4D97-AF65-F5344CB8AC3E}">
        <p14:creationId xmlns:p14="http://schemas.microsoft.com/office/powerpoint/2010/main" val="389044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17675" y="228600"/>
            <a:ext cx="8153400" cy="990600"/>
          </a:xfrm>
        </p:spPr>
        <p:txBody>
          <a:bodyPr/>
          <a:lstStyle/>
          <a:p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ATP and Energy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057400" y="1828800"/>
            <a:ext cx="8610600" cy="4114800"/>
          </a:xfrm>
        </p:spPr>
        <p:txBody>
          <a:bodyPr/>
          <a:lstStyle/>
          <a:p>
            <a:pPr marL="0" indent="0">
              <a:spcBef>
                <a:spcPct val="5000"/>
              </a:spcBef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 the body, ener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gy is stored as </a:t>
            </a: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adenosine triphosphate (ATP).</a:t>
            </a:r>
          </a:p>
          <a:p>
            <a:pPr marL="0" indent="0">
              <a:spcBef>
                <a:spcPct val="5000"/>
              </a:spcBef>
              <a:buNone/>
            </a:pPr>
            <a:endParaRPr lang="en-US" altLang="en-US" sz="2400" b="1">
              <a:solidFill>
                <a:srgbClr val="000000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ct val="5000"/>
              </a:spcBef>
            </a:pPr>
            <a:endParaRPr lang="en-US" altLang="en-US" sz="24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ct val="5000"/>
              </a:spcBef>
            </a:pPr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ct val="5000"/>
              </a:spcBef>
            </a:pPr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ct val="5000"/>
              </a:spcBef>
              <a:buNone/>
            </a:pPr>
            <a:endParaRPr lang="en-US" altLang="en-US" b="1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ct val="5000"/>
              </a:spcBef>
              <a:buNone/>
            </a:pPr>
            <a:endParaRPr lang="en-US" altLang="en-US" b="1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ct val="5000"/>
              </a:spcBef>
              <a:buNone/>
            </a:pPr>
            <a:endParaRPr lang="en-US" altLang="en-US" b="1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ct val="5000"/>
              </a:spcBef>
            </a:pPr>
            <a:endParaRPr lang="en-US" altLang="en-US" b="1" smtClean="0">
              <a:solidFill>
                <a:schemeClr val="accent1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ct val="5000"/>
              </a:spcBef>
            </a:pPr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331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A8F03C0F-B8D4-46C3-B673-37F4F255C82E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7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pic>
        <p:nvPicPr>
          <p:cNvPr id="64518" name="Picture 6" descr="18_Pg637_Unfigure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667001"/>
            <a:ext cx="4800600" cy="322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45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Reaction 8: Dehydrogenation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33600" y="1600200"/>
            <a:ext cx="7848600" cy="4419600"/>
          </a:xfrm>
        </p:spPr>
        <p:txBody>
          <a:bodyPr/>
          <a:lstStyle/>
          <a:p>
            <a:pPr>
              <a:buClr>
                <a:schemeClr val="bg2"/>
              </a:buClr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Malate undergoes dehydrogenation</a:t>
            </a:r>
          </a:p>
          <a:p>
            <a:pPr>
              <a:buClr>
                <a:schemeClr val="bg2"/>
              </a:buClr>
              <a:buSzTx/>
              <a:buFontTx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to form oxaloacetate with a C=O double bond</a:t>
            </a:r>
          </a:p>
          <a:p>
            <a:pPr>
              <a:buClr>
                <a:schemeClr val="bg2"/>
              </a:buClr>
              <a:buSzTx/>
              <a:buFontTx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providing 2 H for reduction of NAD</a:t>
            </a:r>
            <a:r>
              <a:rPr lang="en-US" altLang="en-US" sz="2400" baseline="30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+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to NADH + H</a:t>
            </a:r>
            <a:r>
              <a:rPr lang="en-US" altLang="en-US" sz="2400" baseline="30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+</a:t>
            </a:r>
            <a:endParaRPr lang="en-US" altLang="en-US" sz="24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150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884992E3-404F-478B-A542-593CAE5CE68B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70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75781" name="Line 8"/>
          <p:cNvSpPr>
            <a:spLocks noChangeShapeType="1"/>
          </p:cNvSpPr>
          <p:nvPr/>
        </p:nvSpPr>
        <p:spPr bwMode="auto">
          <a:xfrm>
            <a:off x="5562600" y="3962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5782" name="Text Box 9"/>
          <p:cNvSpPr txBox="1">
            <a:spLocks noChangeArrowheads="1"/>
          </p:cNvSpPr>
          <p:nvPr/>
        </p:nvSpPr>
        <p:spPr bwMode="auto">
          <a:xfrm>
            <a:off x="4114800" y="37338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</a:rPr>
              <a:t>+  NAD</a:t>
            </a:r>
            <a:r>
              <a:rPr lang="en-US" altLang="en-US" baseline="30000">
                <a:latin typeface="Times New Roman" panose="02020603050405020304" pitchFamily="18" charset="0"/>
              </a:rPr>
              <a:t>+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grpSp>
        <p:nvGrpSpPr>
          <p:cNvPr id="75783" name="Group 89"/>
          <p:cNvGrpSpPr>
            <a:grpSpLocks/>
          </p:cNvGrpSpPr>
          <p:nvPr/>
        </p:nvGrpSpPr>
        <p:grpSpPr bwMode="auto">
          <a:xfrm>
            <a:off x="2667001" y="3048000"/>
            <a:ext cx="6873875" cy="2724150"/>
            <a:chOff x="737" y="1933"/>
            <a:chExt cx="4330" cy="1716"/>
          </a:xfrm>
        </p:grpSpPr>
        <p:sp>
          <p:nvSpPr>
            <p:cNvPr id="75787" name="Line 12"/>
            <p:cNvSpPr>
              <a:spLocks noChangeShapeType="1"/>
            </p:cNvSpPr>
            <p:nvPr/>
          </p:nvSpPr>
          <p:spPr bwMode="auto">
            <a:xfrm>
              <a:off x="3285" y="2547"/>
              <a:ext cx="2" cy="1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88" name="Line 13"/>
            <p:cNvSpPr>
              <a:spLocks noChangeShapeType="1"/>
            </p:cNvSpPr>
            <p:nvPr/>
          </p:nvSpPr>
          <p:spPr bwMode="auto">
            <a:xfrm>
              <a:off x="3358" y="2428"/>
              <a:ext cx="8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89" name="Line 14"/>
            <p:cNvSpPr>
              <a:spLocks noChangeShapeType="1"/>
            </p:cNvSpPr>
            <p:nvPr/>
          </p:nvSpPr>
          <p:spPr bwMode="auto">
            <a:xfrm>
              <a:off x="3358" y="2457"/>
              <a:ext cx="8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90" name="Line 15"/>
            <p:cNvSpPr>
              <a:spLocks noChangeShapeType="1"/>
            </p:cNvSpPr>
            <p:nvPr/>
          </p:nvSpPr>
          <p:spPr bwMode="auto">
            <a:xfrm>
              <a:off x="3288" y="2936"/>
              <a:ext cx="1" cy="19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91" name="Line 16"/>
            <p:cNvSpPr>
              <a:spLocks noChangeShapeType="1"/>
            </p:cNvSpPr>
            <p:nvPr/>
          </p:nvSpPr>
          <p:spPr bwMode="auto">
            <a:xfrm flipH="1" flipV="1">
              <a:off x="3275" y="2229"/>
              <a:ext cx="5" cy="1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92" name="Rectangle 17"/>
            <p:cNvSpPr>
              <a:spLocks noChangeArrowheads="1"/>
            </p:cNvSpPr>
            <p:nvPr/>
          </p:nvSpPr>
          <p:spPr bwMode="auto">
            <a:xfrm>
              <a:off x="3201" y="2026"/>
              <a:ext cx="12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latin typeface="Times New Roman" panose="02020603050405020304" pitchFamily="18" charset="0"/>
                </a:rPr>
                <a:t>C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75793" name="Rectangle 18"/>
            <p:cNvSpPr>
              <a:spLocks noChangeArrowheads="1"/>
            </p:cNvSpPr>
            <p:nvPr/>
          </p:nvSpPr>
          <p:spPr bwMode="auto">
            <a:xfrm>
              <a:off x="3340" y="2026"/>
              <a:ext cx="14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latin typeface="Times New Roman" panose="02020603050405020304" pitchFamily="18" charset="0"/>
                </a:rPr>
                <a:t>O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75794" name="Rectangle 19"/>
            <p:cNvSpPr>
              <a:spLocks noChangeArrowheads="1"/>
            </p:cNvSpPr>
            <p:nvPr/>
          </p:nvSpPr>
          <p:spPr bwMode="auto">
            <a:xfrm>
              <a:off x="3490" y="2026"/>
              <a:ext cx="14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latin typeface="Times New Roman" panose="02020603050405020304" pitchFamily="18" charset="0"/>
                </a:rPr>
                <a:t>O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75795" name="Rectangle 20"/>
            <p:cNvSpPr>
              <a:spLocks noChangeArrowheads="1"/>
            </p:cNvSpPr>
            <p:nvPr/>
          </p:nvSpPr>
          <p:spPr bwMode="auto">
            <a:xfrm>
              <a:off x="3640" y="1988"/>
              <a:ext cx="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baseline="30000">
                  <a:latin typeface="Times New Roman" panose="02020603050405020304" pitchFamily="18" charset="0"/>
                  <a:cs typeface="Arial" panose="020B0604020202020204" pitchFamily="34" charset="0"/>
                </a:rPr>
                <a:t>–</a:t>
              </a:r>
            </a:p>
          </p:txBody>
        </p:sp>
        <p:sp>
          <p:nvSpPr>
            <p:cNvPr id="75796" name="Rectangle 21"/>
            <p:cNvSpPr>
              <a:spLocks noChangeArrowheads="1"/>
            </p:cNvSpPr>
            <p:nvPr/>
          </p:nvSpPr>
          <p:spPr bwMode="auto">
            <a:xfrm>
              <a:off x="3219" y="3116"/>
              <a:ext cx="12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latin typeface="Times New Roman" panose="02020603050405020304" pitchFamily="18" charset="0"/>
                </a:rPr>
                <a:t>C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75797" name="Rectangle 22"/>
            <p:cNvSpPr>
              <a:spLocks noChangeArrowheads="1"/>
            </p:cNvSpPr>
            <p:nvPr/>
          </p:nvSpPr>
          <p:spPr bwMode="auto">
            <a:xfrm>
              <a:off x="3358" y="3116"/>
              <a:ext cx="14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latin typeface="Times New Roman" panose="02020603050405020304" pitchFamily="18" charset="0"/>
                </a:rPr>
                <a:t>O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75798" name="Rectangle 23"/>
            <p:cNvSpPr>
              <a:spLocks noChangeArrowheads="1"/>
            </p:cNvSpPr>
            <p:nvPr/>
          </p:nvSpPr>
          <p:spPr bwMode="auto">
            <a:xfrm>
              <a:off x="3508" y="3116"/>
              <a:ext cx="14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latin typeface="Times New Roman" panose="02020603050405020304" pitchFamily="18" charset="0"/>
                </a:rPr>
                <a:t>O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75799" name="Rectangle 24"/>
            <p:cNvSpPr>
              <a:spLocks noChangeArrowheads="1"/>
            </p:cNvSpPr>
            <p:nvPr/>
          </p:nvSpPr>
          <p:spPr bwMode="auto">
            <a:xfrm>
              <a:off x="3658" y="3078"/>
              <a:ext cx="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baseline="30000">
                  <a:latin typeface="Times New Roman" panose="02020603050405020304" pitchFamily="18" charset="0"/>
                  <a:cs typeface="Arial" panose="020B0604020202020204" pitchFamily="34" charset="0"/>
                </a:rPr>
                <a:t>–</a:t>
              </a:r>
            </a:p>
          </p:txBody>
        </p:sp>
        <p:sp>
          <p:nvSpPr>
            <p:cNvPr id="75800" name="Rectangle 25"/>
            <p:cNvSpPr>
              <a:spLocks noChangeArrowheads="1"/>
            </p:cNvSpPr>
            <p:nvPr/>
          </p:nvSpPr>
          <p:spPr bwMode="auto">
            <a:xfrm>
              <a:off x="3453" y="2343"/>
              <a:ext cx="14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latin typeface="Times New Roman" panose="02020603050405020304" pitchFamily="18" charset="0"/>
                </a:rPr>
                <a:t>O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75801" name="Rectangle 26"/>
            <p:cNvSpPr>
              <a:spLocks noChangeArrowheads="1"/>
            </p:cNvSpPr>
            <p:nvPr/>
          </p:nvSpPr>
          <p:spPr bwMode="auto">
            <a:xfrm>
              <a:off x="3219" y="2733"/>
              <a:ext cx="12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latin typeface="Times New Roman" panose="02020603050405020304" pitchFamily="18" charset="0"/>
                </a:rPr>
                <a:t>C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75802" name="Rectangle 27"/>
            <p:cNvSpPr>
              <a:spLocks noChangeArrowheads="1"/>
            </p:cNvSpPr>
            <p:nvPr/>
          </p:nvSpPr>
          <p:spPr bwMode="auto">
            <a:xfrm>
              <a:off x="3358" y="2733"/>
              <a:ext cx="14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latin typeface="Times New Roman" panose="02020603050405020304" pitchFamily="18" charset="0"/>
                </a:rPr>
                <a:t>H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75803" name="Rectangle 28"/>
            <p:cNvSpPr>
              <a:spLocks noChangeArrowheads="1"/>
            </p:cNvSpPr>
            <p:nvPr/>
          </p:nvSpPr>
          <p:spPr bwMode="auto">
            <a:xfrm>
              <a:off x="3498" y="2831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75804" name="Rectangle 29"/>
            <p:cNvSpPr>
              <a:spLocks noChangeArrowheads="1"/>
            </p:cNvSpPr>
            <p:nvPr/>
          </p:nvSpPr>
          <p:spPr bwMode="auto">
            <a:xfrm>
              <a:off x="3214" y="2343"/>
              <a:ext cx="12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latin typeface="Times New Roman" panose="02020603050405020304" pitchFamily="18" charset="0"/>
                </a:rPr>
                <a:t>C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75805" name="Rectangle 30"/>
            <p:cNvSpPr>
              <a:spLocks noChangeArrowheads="1"/>
            </p:cNvSpPr>
            <p:nvPr/>
          </p:nvSpPr>
          <p:spPr bwMode="auto">
            <a:xfrm>
              <a:off x="4912" y="2401"/>
              <a:ext cx="4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latin typeface="Times New Roman" panose="02020603050405020304" pitchFamily="18" charset="0"/>
                </a:rPr>
                <a:t> 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75806" name="Rectangle 31"/>
            <p:cNvSpPr>
              <a:spLocks noChangeArrowheads="1"/>
            </p:cNvSpPr>
            <p:nvPr/>
          </p:nvSpPr>
          <p:spPr bwMode="auto">
            <a:xfrm>
              <a:off x="4965" y="2401"/>
              <a:ext cx="4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latin typeface="Times New Roman" panose="02020603050405020304" pitchFamily="18" charset="0"/>
                </a:rPr>
                <a:t> 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75807" name="Rectangle 32"/>
            <p:cNvSpPr>
              <a:spLocks noChangeArrowheads="1"/>
            </p:cNvSpPr>
            <p:nvPr/>
          </p:nvSpPr>
          <p:spPr bwMode="auto">
            <a:xfrm>
              <a:off x="5019" y="2401"/>
              <a:ext cx="4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latin typeface="Times New Roman" panose="02020603050405020304" pitchFamily="18" charset="0"/>
                </a:rPr>
                <a:t> 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75808" name="Rectangle 33"/>
            <p:cNvSpPr>
              <a:spLocks noChangeArrowheads="1"/>
            </p:cNvSpPr>
            <p:nvPr/>
          </p:nvSpPr>
          <p:spPr bwMode="auto">
            <a:xfrm>
              <a:off x="3808" y="2355"/>
              <a:ext cx="4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latin typeface="Times New Roman" panose="02020603050405020304" pitchFamily="18" charset="0"/>
                </a:rPr>
                <a:t> 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75809" name="Rectangle 34"/>
            <p:cNvSpPr>
              <a:spLocks noChangeArrowheads="1"/>
            </p:cNvSpPr>
            <p:nvPr/>
          </p:nvSpPr>
          <p:spPr bwMode="auto">
            <a:xfrm>
              <a:off x="3862" y="2355"/>
              <a:ext cx="14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latin typeface="Times New Roman" panose="02020603050405020304" pitchFamily="18" charset="0"/>
                </a:rPr>
                <a:t>N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75810" name="Rectangle 35"/>
            <p:cNvSpPr>
              <a:spLocks noChangeArrowheads="1"/>
            </p:cNvSpPr>
            <p:nvPr/>
          </p:nvSpPr>
          <p:spPr bwMode="auto">
            <a:xfrm>
              <a:off x="4001" y="2355"/>
              <a:ext cx="14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latin typeface="Times New Roman" panose="02020603050405020304" pitchFamily="18" charset="0"/>
                </a:rPr>
                <a:t>A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75811" name="Rectangle 36"/>
            <p:cNvSpPr>
              <a:spLocks noChangeArrowheads="1"/>
            </p:cNvSpPr>
            <p:nvPr/>
          </p:nvSpPr>
          <p:spPr bwMode="auto">
            <a:xfrm>
              <a:off x="4130" y="2355"/>
              <a:ext cx="14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latin typeface="Times New Roman" panose="02020603050405020304" pitchFamily="18" charset="0"/>
                </a:rPr>
                <a:t>D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75812" name="Rectangle 37"/>
            <p:cNvSpPr>
              <a:spLocks noChangeArrowheads="1"/>
            </p:cNvSpPr>
            <p:nvPr/>
          </p:nvSpPr>
          <p:spPr bwMode="auto">
            <a:xfrm>
              <a:off x="4270" y="2355"/>
              <a:ext cx="15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b="1">
                  <a:latin typeface="Times New Roman" panose="02020603050405020304" pitchFamily="18" charset="0"/>
                </a:rPr>
                <a:t>H</a:t>
              </a:r>
              <a:endParaRPr lang="en-US" altLang="en-US" sz="1800" b="1">
                <a:latin typeface="Times New Roman" panose="02020603050405020304" pitchFamily="18" charset="0"/>
              </a:endParaRPr>
            </a:p>
          </p:txBody>
        </p:sp>
        <p:sp>
          <p:nvSpPr>
            <p:cNvPr id="75813" name="Rectangle 42"/>
            <p:cNvSpPr>
              <a:spLocks noChangeArrowheads="1"/>
            </p:cNvSpPr>
            <p:nvPr/>
          </p:nvSpPr>
          <p:spPr bwMode="auto">
            <a:xfrm>
              <a:off x="3235" y="347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 b="1">
                <a:latin typeface="Times New Roman" panose="02020603050405020304" pitchFamily="18" charset="0"/>
              </a:endParaRPr>
            </a:p>
          </p:txBody>
        </p:sp>
        <p:sp>
          <p:nvSpPr>
            <p:cNvPr id="75814" name="Rectangle 50"/>
            <p:cNvSpPr>
              <a:spLocks noChangeArrowheads="1"/>
            </p:cNvSpPr>
            <p:nvPr/>
          </p:nvSpPr>
          <p:spPr bwMode="auto">
            <a:xfrm>
              <a:off x="4348" y="2347"/>
              <a:ext cx="4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latin typeface="Times New Roman" panose="02020603050405020304" pitchFamily="18" charset="0"/>
                </a:rPr>
                <a:t> 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75815" name="Rectangle 51"/>
            <p:cNvSpPr>
              <a:spLocks noChangeArrowheads="1"/>
            </p:cNvSpPr>
            <p:nvPr/>
          </p:nvSpPr>
          <p:spPr bwMode="auto">
            <a:xfrm>
              <a:off x="4402" y="2347"/>
              <a:ext cx="4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latin typeface="Times New Roman" panose="02020603050405020304" pitchFamily="18" charset="0"/>
                </a:rPr>
                <a:t> 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75816" name="Rectangle 52"/>
            <p:cNvSpPr>
              <a:spLocks noChangeArrowheads="1"/>
            </p:cNvSpPr>
            <p:nvPr/>
          </p:nvSpPr>
          <p:spPr bwMode="auto">
            <a:xfrm>
              <a:off x="4455" y="2347"/>
              <a:ext cx="15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latin typeface="Times New Roman" panose="02020603050405020304" pitchFamily="18" charset="0"/>
                </a:rPr>
                <a:t> +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75817" name="Rectangle 53"/>
            <p:cNvSpPr>
              <a:spLocks noChangeArrowheads="1"/>
            </p:cNvSpPr>
            <p:nvPr/>
          </p:nvSpPr>
          <p:spPr bwMode="auto">
            <a:xfrm>
              <a:off x="4568" y="2347"/>
              <a:ext cx="4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latin typeface="Times New Roman" panose="02020603050405020304" pitchFamily="18" charset="0"/>
                </a:rPr>
                <a:t> 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75818" name="Rectangle 54"/>
            <p:cNvSpPr>
              <a:spLocks noChangeArrowheads="1"/>
            </p:cNvSpPr>
            <p:nvPr/>
          </p:nvSpPr>
          <p:spPr bwMode="auto">
            <a:xfrm>
              <a:off x="4622" y="2347"/>
              <a:ext cx="4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latin typeface="Times New Roman" panose="02020603050405020304" pitchFamily="18" charset="0"/>
                </a:rPr>
                <a:t> 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75819" name="Rectangle 55"/>
            <p:cNvSpPr>
              <a:spLocks noChangeArrowheads="1"/>
            </p:cNvSpPr>
            <p:nvPr/>
          </p:nvSpPr>
          <p:spPr bwMode="auto">
            <a:xfrm>
              <a:off x="4675" y="2347"/>
              <a:ext cx="19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b="1">
                  <a:latin typeface="Times New Roman" panose="02020603050405020304" pitchFamily="18" charset="0"/>
                </a:rPr>
                <a:t> H</a:t>
              </a:r>
              <a:endParaRPr lang="en-US" altLang="en-US" sz="1800" b="1">
                <a:latin typeface="Times New Roman" panose="02020603050405020304" pitchFamily="18" charset="0"/>
              </a:endParaRPr>
            </a:p>
          </p:txBody>
        </p:sp>
        <p:sp>
          <p:nvSpPr>
            <p:cNvPr id="75820" name="Rectangle 56"/>
            <p:cNvSpPr>
              <a:spLocks noChangeArrowheads="1"/>
            </p:cNvSpPr>
            <p:nvPr/>
          </p:nvSpPr>
          <p:spPr bwMode="auto">
            <a:xfrm>
              <a:off x="4815" y="2309"/>
              <a:ext cx="11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>
                  <a:latin typeface="Times New Roman" panose="02020603050405020304" pitchFamily="18" charset="0"/>
                </a:rPr>
                <a:t> +</a:t>
              </a:r>
            </a:p>
          </p:txBody>
        </p:sp>
        <p:sp>
          <p:nvSpPr>
            <p:cNvPr id="75821" name="Rectangle 57"/>
            <p:cNvSpPr>
              <a:spLocks noChangeArrowheads="1"/>
            </p:cNvSpPr>
            <p:nvPr/>
          </p:nvSpPr>
          <p:spPr bwMode="auto">
            <a:xfrm>
              <a:off x="841" y="3474"/>
              <a:ext cx="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 b="1">
                  <a:latin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75822" name="Rectangle 58"/>
            <p:cNvSpPr>
              <a:spLocks noChangeArrowheads="1"/>
            </p:cNvSpPr>
            <p:nvPr/>
          </p:nvSpPr>
          <p:spPr bwMode="auto">
            <a:xfrm>
              <a:off x="882" y="3474"/>
              <a:ext cx="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 b="1">
                  <a:latin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75823" name="Rectangle 59"/>
            <p:cNvSpPr>
              <a:spLocks noChangeArrowheads="1"/>
            </p:cNvSpPr>
            <p:nvPr/>
          </p:nvSpPr>
          <p:spPr bwMode="auto">
            <a:xfrm>
              <a:off x="922" y="3474"/>
              <a:ext cx="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 b="1">
                  <a:latin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75824" name="Rectangle 60"/>
            <p:cNvSpPr>
              <a:spLocks noChangeArrowheads="1"/>
            </p:cNvSpPr>
            <p:nvPr/>
          </p:nvSpPr>
          <p:spPr bwMode="auto">
            <a:xfrm>
              <a:off x="962" y="3474"/>
              <a:ext cx="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 b="1">
                  <a:latin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75825" name="Line 67"/>
            <p:cNvSpPr>
              <a:spLocks noChangeShapeType="1"/>
            </p:cNvSpPr>
            <p:nvPr/>
          </p:nvSpPr>
          <p:spPr bwMode="auto">
            <a:xfrm flipH="1">
              <a:off x="1196" y="2174"/>
              <a:ext cx="2" cy="2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26" name="Line 68"/>
            <p:cNvSpPr>
              <a:spLocks noChangeShapeType="1"/>
            </p:cNvSpPr>
            <p:nvPr/>
          </p:nvSpPr>
          <p:spPr bwMode="auto">
            <a:xfrm flipH="1">
              <a:off x="1042" y="2488"/>
              <a:ext cx="6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27" name="Line 69"/>
            <p:cNvSpPr>
              <a:spLocks noChangeShapeType="1"/>
            </p:cNvSpPr>
            <p:nvPr/>
          </p:nvSpPr>
          <p:spPr bwMode="auto">
            <a:xfrm>
              <a:off x="1268" y="2488"/>
              <a:ext cx="1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28" name="Line 70"/>
            <p:cNvSpPr>
              <a:spLocks noChangeShapeType="1"/>
            </p:cNvSpPr>
            <p:nvPr/>
          </p:nvSpPr>
          <p:spPr bwMode="auto">
            <a:xfrm flipH="1">
              <a:off x="1188" y="2968"/>
              <a:ext cx="4" cy="1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29" name="Line 71"/>
            <p:cNvSpPr>
              <a:spLocks noChangeShapeType="1"/>
            </p:cNvSpPr>
            <p:nvPr/>
          </p:nvSpPr>
          <p:spPr bwMode="auto">
            <a:xfrm>
              <a:off x="1195" y="2593"/>
              <a:ext cx="1" cy="1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30" name="Line 72"/>
            <p:cNvSpPr>
              <a:spLocks noChangeShapeType="1"/>
            </p:cNvSpPr>
            <p:nvPr/>
          </p:nvSpPr>
          <p:spPr bwMode="auto">
            <a:xfrm>
              <a:off x="1268" y="2864"/>
              <a:ext cx="10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31" name="Line 73"/>
            <p:cNvSpPr>
              <a:spLocks noChangeShapeType="1"/>
            </p:cNvSpPr>
            <p:nvPr/>
          </p:nvSpPr>
          <p:spPr bwMode="auto">
            <a:xfrm flipH="1">
              <a:off x="1021" y="2864"/>
              <a:ext cx="90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32" name="Rectangle 74"/>
            <p:cNvSpPr>
              <a:spLocks noChangeArrowheads="1"/>
            </p:cNvSpPr>
            <p:nvPr/>
          </p:nvSpPr>
          <p:spPr bwMode="auto">
            <a:xfrm>
              <a:off x="881" y="2765"/>
              <a:ext cx="14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latin typeface="Times New Roman" panose="02020603050405020304" pitchFamily="18" charset="0"/>
                </a:rPr>
                <a:t>H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75833" name="Rectangle 75"/>
            <p:cNvSpPr>
              <a:spLocks noChangeArrowheads="1"/>
            </p:cNvSpPr>
            <p:nvPr/>
          </p:nvSpPr>
          <p:spPr bwMode="auto">
            <a:xfrm>
              <a:off x="1369" y="2765"/>
              <a:ext cx="14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latin typeface="Times New Roman" panose="02020603050405020304" pitchFamily="18" charset="0"/>
                </a:rPr>
                <a:t>H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75834" name="Rectangle 76"/>
            <p:cNvSpPr>
              <a:spLocks noChangeArrowheads="1"/>
            </p:cNvSpPr>
            <p:nvPr/>
          </p:nvSpPr>
          <p:spPr bwMode="auto">
            <a:xfrm>
              <a:off x="1116" y="3139"/>
              <a:ext cx="12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latin typeface="Times New Roman" panose="02020603050405020304" pitchFamily="18" charset="0"/>
                </a:rPr>
                <a:t>C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75835" name="Rectangle 77"/>
            <p:cNvSpPr>
              <a:spLocks noChangeArrowheads="1"/>
            </p:cNvSpPr>
            <p:nvPr/>
          </p:nvSpPr>
          <p:spPr bwMode="auto">
            <a:xfrm>
              <a:off x="1255" y="3139"/>
              <a:ext cx="14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latin typeface="Times New Roman" panose="02020603050405020304" pitchFamily="18" charset="0"/>
                </a:rPr>
                <a:t>O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75836" name="Rectangle 78"/>
            <p:cNvSpPr>
              <a:spLocks noChangeArrowheads="1"/>
            </p:cNvSpPr>
            <p:nvPr/>
          </p:nvSpPr>
          <p:spPr bwMode="auto">
            <a:xfrm>
              <a:off x="1405" y="3139"/>
              <a:ext cx="14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latin typeface="Times New Roman" panose="02020603050405020304" pitchFamily="18" charset="0"/>
                </a:rPr>
                <a:t>O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75837" name="Rectangle 79"/>
            <p:cNvSpPr>
              <a:spLocks noChangeArrowheads="1"/>
            </p:cNvSpPr>
            <p:nvPr/>
          </p:nvSpPr>
          <p:spPr bwMode="auto">
            <a:xfrm>
              <a:off x="1555" y="3101"/>
              <a:ext cx="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baseline="30000">
                  <a:latin typeface="Times New Roman" panose="02020603050405020304" pitchFamily="18" charset="0"/>
                  <a:cs typeface="Arial" panose="020B0604020202020204" pitchFamily="34" charset="0"/>
                </a:rPr>
                <a:t>–</a:t>
              </a:r>
            </a:p>
          </p:txBody>
        </p:sp>
        <p:sp>
          <p:nvSpPr>
            <p:cNvPr id="75838" name="Rectangle 80"/>
            <p:cNvSpPr>
              <a:spLocks noChangeArrowheads="1"/>
            </p:cNvSpPr>
            <p:nvPr/>
          </p:nvSpPr>
          <p:spPr bwMode="auto">
            <a:xfrm>
              <a:off x="1125" y="2765"/>
              <a:ext cx="12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latin typeface="Times New Roman" panose="02020603050405020304" pitchFamily="18" charset="0"/>
                </a:rPr>
                <a:t>C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75839" name="Rectangle 81"/>
            <p:cNvSpPr>
              <a:spLocks noChangeArrowheads="1"/>
            </p:cNvSpPr>
            <p:nvPr/>
          </p:nvSpPr>
          <p:spPr bwMode="auto">
            <a:xfrm>
              <a:off x="1378" y="2389"/>
              <a:ext cx="15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b="1">
                  <a:latin typeface="Times New Roman" panose="02020603050405020304" pitchFamily="18" charset="0"/>
                </a:rPr>
                <a:t>H</a:t>
              </a:r>
              <a:endParaRPr lang="en-US" altLang="en-US" sz="1800" b="1">
                <a:latin typeface="Times New Roman" panose="02020603050405020304" pitchFamily="18" charset="0"/>
              </a:endParaRPr>
            </a:p>
          </p:txBody>
        </p:sp>
        <p:sp>
          <p:nvSpPr>
            <p:cNvPr id="75840" name="Rectangle 82"/>
            <p:cNvSpPr>
              <a:spLocks noChangeArrowheads="1"/>
            </p:cNvSpPr>
            <p:nvPr/>
          </p:nvSpPr>
          <p:spPr bwMode="auto">
            <a:xfrm>
              <a:off x="737" y="2389"/>
              <a:ext cx="15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b="1">
                  <a:latin typeface="Times New Roman" panose="02020603050405020304" pitchFamily="18" charset="0"/>
                </a:rPr>
                <a:t>H</a:t>
              </a:r>
              <a:endParaRPr lang="en-US" altLang="en-US" sz="1800" b="1">
                <a:latin typeface="Times New Roman" panose="02020603050405020304" pitchFamily="18" charset="0"/>
              </a:endParaRPr>
            </a:p>
          </p:txBody>
        </p:sp>
        <p:sp>
          <p:nvSpPr>
            <p:cNvPr id="75841" name="Rectangle 83"/>
            <p:cNvSpPr>
              <a:spLocks noChangeArrowheads="1"/>
            </p:cNvSpPr>
            <p:nvPr/>
          </p:nvSpPr>
          <p:spPr bwMode="auto">
            <a:xfrm>
              <a:off x="877" y="2389"/>
              <a:ext cx="14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latin typeface="Times New Roman" panose="02020603050405020304" pitchFamily="18" charset="0"/>
                </a:rPr>
                <a:t>O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75842" name="Rectangle 84"/>
            <p:cNvSpPr>
              <a:spLocks noChangeArrowheads="1"/>
            </p:cNvSpPr>
            <p:nvPr/>
          </p:nvSpPr>
          <p:spPr bwMode="auto">
            <a:xfrm>
              <a:off x="1125" y="2389"/>
              <a:ext cx="12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latin typeface="Times New Roman" panose="02020603050405020304" pitchFamily="18" charset="0"/>
                </a:rPr>
                <a:t>C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75843" name="Rectangle 85"/>
            <p:cNvSpPr>
              <a:spLocks noChangeArrowheads="1"/>
            </p:cNvSpPr>
            <p:nvPr/>
          </p:nvSpPr>
          <p:spPr bwMode="auto">
            <a:xfrm>
              <a:off x="1130" y="1971"/>
              <a:ext cx="12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latin typeface="Times New Roman" panose="02020603050405020304" pitchFamily="18" charset="0"/>
                </a:rPr>
                <a:t>C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75844" name="Rectangle 86"/>
            <p:cNvSpPr>
              <a:spLocks noChangeArrowheads="1"/>
            </p:cNvSpPr>
            <p:nvPr/>
          </p:nvSpPr>
          <p:spPr bwMode="auto">
            <a:xfrm>
              <a:off x="1269" y="1971"/>
              <a:ext cx="14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latin typeface="Times New Roman" panose="02020603050405020304" pitchFamily="18" charset="0"/>
                </a:rPr>
                <a:t>O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75845" name="Rectangle 87"/>
            <p:cNvSpPr>
              <a:spLocks noChangeArrowheads="1"/>
            </p:cNvSpPr>
            <p:nvPr/>
          </p:nvSpPr>
          <p:spPr bwMode="auto">
            <a:xfrm>
              <a:off x="1419" y="1971"/>
              <a:ext cx="14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latin typeface="Times New Roman" panose="02020603050405020304" pitchFamily="18" charset="0"/>
                </a:rPr>
                <a:t>O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75846" name="Rectangle 88"/>
            <p:cNvSpPr>
              <a:spLocks noChangeArrowheads="1"/>
            </p:cNvSpPr>
            <p:nvPr/>
          </p:nvSpPr>
          <p:spPr bwMode="auto">
            <a:xfrm>
              <a:off x="1569" y="1933"/>
              <a:ext cx="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baseline="30000">
                  <a:latin typeface="Times New Roman" panose="02020603050405020304" pitchFamily="18" charset="0"/>
                  <a:cs typeface="Arial" panose="020B0604020202020204" pitchFamily="34" charset="0"/>
                </a:rPr>
                <a:t>–</a:t>
              </a:r>
            </a:p>
          </p:txBody>
        </p:sp>
      </p:grpSp>
      <p:sp>
        <p:nvSpPr>
          <p:cNvPr id="75784" name="TextBox 84"/>
          <p:cNvSpPr txBox="1">
            <a:spLocks noChangeArrowheads="1"/>
          </p:cNvSpPr>
          <p:nvPr/>
        </p:nvSpPr>
        <p:spPr bwMode="auto">
          <a:xfrm>
            <a:off x="3048000" y="5334001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 dirty="0">
                <a:latin typeface="Times New Roman" panose="02020603050405020304" pitchFamily="18" charset="0"/>
              </a:rPr>
              <a:t>Malate</a:t>
            </a:r>
          </a:p>
        </p:txBody>
      </p:sp>
      <p:sp>
        <p:nvSpPr>
          <p:cNvPr id="75785" name="TextBox 85"/>
          <p:cNvSpPr txBox="1">
            <a:spLocks noChangeArrowheads="1"/>
          </p:cNvSpPr>
          <p:nvPr/>
        </p:nvSpPr>
        <p:spPr bwMode="auto">
          <a:xfrm>
            <a:off x="6172200" y="5334001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>
                <a:latin typeface="Times New Roman" panose="02020603050405020304" pitchFamily="18" charset="0"/>
              </a:rPr>
              <a:t>Oxaloacetate</a:t>
            </a:r>
          </a:p>
        </p:txBody>
      </p:sp>
    </p:spTree>
    <p:extLst>
      <p:ext uri="{BB962C8B-B14F-4D97-AF65-F5344CB8AC3E}">
        <p14:creationId xmlns:p14="http://schemas.microsoft.com/office/powerpoint/2010/main" val="410996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17675" y="228600"/>
            <a:ext cx="8153400" cy="990600"/>
          </a:xfrm>
        </p:spPr>
        <p:txBody>
          <a:bodyPr/>
          <a:lstStyle/>
          <a:p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Summary of Reactions 7 and 8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0" y="1752600"/>
            <a:ext cx="7772400" cy="41148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614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4EB42F22-8BDE-4476-ABA3-E815164CED1E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71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pic>
        <p:nvPicPr>
          <p:cNvPr id="76808" name="Picture 8" descr="18_12_Figure_7_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477" y="1083275"/>
            <a:ext cx="4580495" cy="533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8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Summary of the Citric Acid Cycle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1981200" y="1676400"/>
            <a:ext cx="8077200" cy="4876800"/>
          </a:xfrm>
        </p:spPr>
        <p:txBody>
          <a:bodyPr/>
          <a:lstStyle/>
          <a:p>
            <a:pPr marL="609600" indent="-609600">
              <a:spcBef>
                <a:spcPct val="10000"/>
              </a:spcBef>
              <a:spcAft>
                <a:spcPct val="20000"/>
              </a:spcAft>
              <a:buClr>
                <a:schemeClr val="bg2"/>
              </a:buClr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In the </a:t>
            </a: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citric acid cycle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,</a:t>
            </a:r>
            <a:endParaRPr lang="en-US" altLang="en-US" sz="2400" b="1">
              <a:solidFill>
                <a:srgbClr val="000000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609600" indent="-609600">
              <a:spcBef>
                <a:spcPct val="10000"/>
              </a:spcBef>
              <a:spcAft>
                <a:spcPct val="10000"/>
              </a:spcAft>
              <a:buClr>
                <a:schemeClr val="bg2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oxaloacetate bonds with an acetyl group to form citrate</a:t>
            </a:r>
          </a:p>
          <a:p>
            <a:pPr marL="609600" indent="-609600">
              <a:spcBef>
                <a:spcPct val="10000"/>
              </a:spcBef>
              <a:spcAft>
                <a:spcPct val="10000"/>
              </a:spcAft>
              <a:buClr>
                <a:schemeClr val="bg2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two decarboxylations remove two carbons as 2CO</a:t>
            </a:r>
            <a:r>
              <a:rPr lang="en-US" altLang="en-US" sz="2400" baseline="-25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2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609600" indent="-609600">
              <a:spcBef>
                <a:spcPct val="10000"/>
              </a:spcBef>
              <a:spcAft>
                <a:spcPct val="10000"/>
              </a:spcAft>
              <a:buClr>
                <a:schemeClr val="bg2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four oxidations provide hydrogen for 3 NADH and </a:t>
            </a:r>
            <a:b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</a:b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one FADH</a:t>
            </a:r>
            <a:r>
              <a:rPr lang="en-US" altLang="en-US" sz="2400" baseline="-25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2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609600" indent="-609600">
              <a:spcBef>
                <a:spcPct val="10000"/>
              </a:spcBef>
              <a:spcAft>
                <a:spcPct val="10000"/>
              </a:spcAft>
              <a:buClr>
                <a:schemeClr val="bg2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a direct phosphorylation forms GTP</a:t>
            </a:r>
          </a:p>
          <a:p>
            <a:pPr marL="609600" indent="-609600">
              <a:spcBef>
                <a:spcPct val="10000"/>
              </a:spcBef>
              <a:spcAft>
                <a:spcPct val="10000"/>
              </a:spcAft>
              <a:buFontTx/>
              <a:buChar char="•"/>
            </a:pPr>
            <a:endParaRPr lang="en-US" altLang="en-US" sz="24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2530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2E9386F8-59ED-4125-8DD9-3A94C25E91A4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72</a:t>
            </a:fld>
            <a:endParaRPr lang="en-US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2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02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Overall Chemical Reaction for the Citric Acid Cycle</a:t>
            </a:r>
          </a:p>
        </p:txBody>
      </p:sp>
      <p:sp>
        <p:nvSpPr>
          <p:cNvPr id="80899" name="Rectangle 1026"/>
          <p:cNvSpPr>
            <a:spLocks noGrp="1" noChangeArrowheads="1"/>
          </p:cNvSpPr>
          <p:nvPr>
            <p:ph sz="quarter" idx="4294967295"/>
          </p:nvPr>
        </p:nvSpPr>
        <p:spPr>
          <a:xfrm>
            <a:off x="2057400" y="1676400"/>
            <a:ext cx="8001000" cy="4876800"/>
          </a:xfrm>
        </p:spPr>
        <p:txBody>
          <a:bodyPr/>
          <a:lstStyle/>
          <a:p>
            <a:pPr marL="609600" indent="-609600">
              <a:spcBef>
                <a:spcPct val="10000"/>
              </a:spcBef>
              <a:spcAft>
                <a:spcPct val="20000"/>
              </a:spcAft>
              <a:buNone/>
            </a:pPr>
            <a:endParaRPr lang="en-US" altLang="en-US" sz="2000" b="1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609600" indent="-609600">
              <a:spcBef>
                <a:spcPct val="10000"/>
              </a:spcBef>
              <a:spcAft>
                <a:spcPct val="20000"/>
              </a:spcAft>
              <a:buNone/>
            </a:pPr>
            <a:r>
              <a:rPr lang="en-US" altLang="en-US" sz="20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       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Acetyl CoA + </a:t>
            </a:r>
            <a:r>
              <a:rPr lang="en-US" altLang="en-US" sz="24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3NAD</a:t>
            </a:r>
            <a:r>
              <a:rPr lang="en-US" altLang="en-US" sz="2400" b="1" baseline="30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+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+ </a:t>
            </a:r>
            <a:r>
              <a:rPr lang="en-US" altLang="en-US" sz="24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FAD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+ </a:t>
            </a:r>
            <a:r>
              <a:rPr lang="en-US" altLang="en-US" sz="2400" b="1" dirty="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GDP</a:t>
            </a:r>
            <a:r>
              <a:rPr lang="en-US" altLang="en-US" sz="2400" dirty="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+ </a:t>
            </a:r>
            <a:r>
              <a:rPr lang="en-US" altLang="en-US" sz="2400" b="1" dirty="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P</a:t>
            </a:r>
            <a:r>
              <a:rPr lang="en-US" altLang="en-US" sz="2400" b="1" baseline="-25000" dirty="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i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+ 2H</a:t>
            </a:r>
            <a:r>
              <a:rPr lang="en-US" altLang="en-US" sz="2400" baseline="-25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O</a:t>
            </a:r>
          </a:p>
          <a:p>
            <a:pPr marL="609600" indent="-609600">
              <a:spcBef>
                <a:spcPct val="10000"/>
              </a:spcBef>
              <a:spcAft>
                <a:spcPct val="20000"/>
              </a:spcAft>
              <a:buNone/>
            </a:pPr>
            <a:endParaRPr lang="en-US" altLang="en-US" sz="24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609600" indent="-609600">
              <a:spcBef>
                <a:spcPct val="10000"/>
              </a:spcBef>
              <a:spcAft>
                <a:spcPct val="20000"/>
              </a:spcAft>
              <a:buNone/>
            </a:pPr>
            <a:endParaRPr lang="en-US" altLang="en-US" sz="24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609600" indent="-609600">
              <a:spcBef>
                <a:spcPct val="10000"/>
              </a:spcBef>
              <a:spcAft>
                <a:spcPct val="20000"/>
              </a:spcAft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      2CO</a:t>
            </a:r>
            <a:r>
              <a:rPr lang="en-US" altLang="en-US" sz="2400" baseline="-25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+ </a:t>
            </a:r>
            <a:r>
              <a:rPr lang="en-US" altLang="en-US" sz="24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3NADH</a:t>
            </a:r>
            <a:r>
              <a:rPr lang="en-US" altLang="en-US" sz="2400" dirty="0">
                <a:solidFill>
                  <a:schemeClr val="accent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+ 2H</a:t>
            </a:r>
            <a:r>
              <a:rPr lang="en-US" altLang="en-US" sz="2400" baseline="30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+</a:t>
            </a:r>
            <a:r>
              <a:rPr lang="en-US" altLang="en-US" sz="2400" dirty="0">
                <a:solidFill>
                  <a:schemeClr val="accent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+</a:t>
            </a:r>
            <a:r>
              <a:rPr lang="en-US" altLang="en-US" sz="2400" dirty="0">
                <a:solidFill>
                  <a:schemeClr val="accent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en-US" sz="24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FADH</a:t>
            </a:r>
            <a:r>
              <a:rPr lang="en-US" altLang="en-US" sz="2400" b="1" baseline="-25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+ CoA + </a:t>
            </a:r>
            <a:r>
              <a:rPr lang="en-US" altLang="en-US" sz="2400" b="1" dirty="0">
                <a:solidFill>
                  <a:schemeClr val="fol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GTP</a:t>
            </a:r>
          </a:p>
        </p:txBody>
      </p:sp>
      <p:sp>
        <p:nvSpPr>
          <p:cNvPr id="23554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0B1F695F-4678-499B-B8A2-31E2C831A77C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73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80901" name="AutoShape 1029"/>
          <p:cNvSpPr>
            <a:spLocks noChangeArrowheads="1"/>
          </p:cNvSpPr>
          <p:nvPr/>
        </p:nvSpPr>
        <p:spPr bwMode="auto">
          <a:xfrm>
            <a:off x="5334000" y="2514600"/>
            <a:ext cx="609600" cy="685800"/>
          </a:xfrm>
          <a:prstGeom prst="downArrow">
            <a:avLst>
              <a:gd name="adj1" fmla="val 50000"/>
              <a:gd name="adj2" fmla="val 28125"/>
            </a:avLst>
          </a:prstGeom>
          <a:solidFill>
            <a:schemeClr val="bg2">
              <a:alpha val="9097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292601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4"/>
          <p:cNvSpPr>
            <a:spLocks noGrp="1" noChangeArrowheads="1"/>
          </p:cNvSpPr>
          <p:nvPr>
            <p:ph type="title"/>
          </p:nvPr>
        </p:nvSpPr>
        <p:spPr>
          <a:xfrm>
            <a:off x="1717675" y="228600"/>
            <a:ext cx="8153400" cy="990600"/>
          </a:xfrm>
        </p:spPr>
        <p:txBody>
          <a:bodyPr/>
          <a:lstStyle/>
          <a:p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Learning Check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981200" y="1600200"/>
            <a:ext cx="7391400" cy="4114800"/>
          </a:xfrm>
        </p:spPr>
        <p:txBody>
          <a:bodyPr/>
          <a:lstStyle/>
          <a:p>
            <a:pPr marL="609600" indent="-609600"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How many of each are produced in one turn of the</a:t>
            </a:r>
          </a:p>
          <a:p>
            <a:pPr marL="609600" indent="-609600"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citric acid cycle?</a:t>
            </a:r>
          </a:p>
          <a:p>
            <a:pPr marL="609600" indent="-609600"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  ___ CO</a:t>
            </a:r>
            <a:r>
              <a:rPr lang="en-US" altLang="en-US" sz="2400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 </a:t>
            </a:r>
          </a:p>
          <a:p>
            <a:pPr marL="609600" indent="-609600"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B. ___ NADH</a:t>
            </a:r>
          </a:p>
          <a:p>
            <a:pPr marL="609600" indent="-609600"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C. ___ FADH</a:t>
            </a:r>
            <a:r>
              <a:rPr lang="en-US" altLang="en-US" sz="2400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</a:t>
            </a:r>
            <a:endParaRPr lang="en-US" altLang="en-US" sz="24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609600" indent="-609600"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D. ___ GTP</a:t>
            </a:r>
          </a:p>
          <a:p>
            <a:pPr marL="609600" indent="-609600">
              <a:buNone/>
            </a:pPr>
            <a:endParaRPr lang="en-US" altLang="en-US" sz="24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457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EA91D379-12FF-4010-B7F0-92C14D20CC67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74</a:t>
            </a:fld>
            <a:endParaRPr lang="en-US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39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3"/>
          <p:cNvSpPr>
            <a:spLocks noGrp="1" noChangeArrowheads="1"/>
          </p:cNvSpPr>
          <p:nvPr>
            <p:ph type="title"/>
          </p:nvPr>
        </p:nvSpPr>
        <p:spPr>
          <a:xfrm>
            <a:off x="1717675" y="228600"/>
            <a:ext cx="8153400" cy="990600"/>
          </a:xfrm>
        </p:spPr>
        <p:txBody>
          <a:bodyPr/>
          <a:lstStyle/>
          <a:p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Solution</a:t>
            </a:r>
          </a:p>
        </p:txBody>
      </p:sp>
      <p:sp>
        <p:nvSpPr>
          <p:cNvPr id="84995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2133600" y="1600200"/>
            <a:ext cx="7543800" cy="4114800"/>
          </a:xfrm>
        </p:spPr>
        <p:txBody>
          <a:bodyPr/>
          <a:lstStyle/>
          <a:p>
            <a:pPr marL="609600" indent="-609600"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How many of each are produced in one turn of the</a:t>
            </a:r>
          </a:p>
          <a:p>
            <a:pPr marL="609600" indent="-609600"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citric acid cycle?</a:t>
            </a:r>
          </a:p>
          <a:p>
            <a:pPr marL="609600" indent="-609600"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A. </a:t>
            </a:r>
            <a:r>
              <a:rPr lang="en-US" altLang="en-US" sz="2400" u="sng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2 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CO</a:t>
            </a:r>
            <a:r>
              <a:rPr lang="en-US" altLang="en-US" sz="2400" baseline="-25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 </a:t>
            </a:r>
          </a:p>
          <a:p>
            <a:pPr marL="609600" indent="-609600"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B. </a:t>
            </a:r>
            <a:r>
              <a:rPr lang="en-US" altLang="en-US" sz="2400" u="sng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3 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NADH</a:t>
            </a:r>
          </a:p>
          <a:p>
            <a:pPr marL="609600" indent="-609600"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C. </a:t>
            </a:r>
            <a:r>
              <a:rPr lang="en-US" altLang="en-US" sz="2400" u="sng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1 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FADH</a:t>
            </a:r>
            <a:r>
              <a:rPr lang="en-US" altLang="en-US" sz="2400" baseline="-25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</a:t>
            </a:r>
            <a:endParaRPr lang="en-US" altLang="en-US" sz="24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609600" indent="-609600"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D. </a:t>
            </a:r>
            <a:r>
              <a:rPr lang="en-US" altLang="en-US" sz="2400" u="sng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1 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GTP</a:t>
            </a:r>
          </a:p>
          <a:p>
            <a:pPr marL="609600" indent="-609600">
              <a:buNone/>
            </a:pPr>
            <a:endParaRPr lang="en-US" altLang="en-US" sz="24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560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F33590A4-4BBD-414F-B8B4-ED04AA7A7E8E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75</a:t>
            </a:fld>
            <a:endParaRPr lang="en-US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50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176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Stage 3 Electron Transport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29514" y="1219200"/>
            <a:ext cx="11780108" cy="4379913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10000"/>
              </a:spcBef>
              <a:buClr>
                <a:schemeClr val="bg2"/>
              </a:buClr>
              <a:buSz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In 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electron transport,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SzTx/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electron carriers are used</a:t>
            </a:r>
            <a:endParaRPr lang="en-US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10000"/>
              </a:spcBef>
              <a:spcAft>
                <a:spcPct val="5000"/>
              </a:spcAft>
              <a:buSzTx/>
              <a:buFontTx/>
              <a:buChar char="•"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hydrogen ions and electrons from NADH and FADH</a:t>
            </a:r>
            <a:r>
              <a:rPr lang="en-US" altLang="en-US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are</a:t>
            </a:r>
            <a:r>
              <a:rPr lang="en-US" altLang="en-US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passed from one electron carrier to the next and then combine with oxygen to make H</a:t>
            </a:r>
            <a:r>
              <a:rPr lang="en-US" altLang="en-US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O</a:t>
            </a:r>
          </a:p>
          <a:p>
            <a:pPr eaLnBrk="1" hangingPunct="1">
              <a:spcBef>
                <a:spcPct val="10000"/>
              </a:spcBef>
              <a:spcAft>
                <a:spcPct val="5000"/>
              </a:spcAft>
              <a:buSzTx/>
              <a:buFontTx/>
              <a:buChar char="•"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are oxidized and reduced to provide energy for the synthesis of ATP from ADP and P</a:t>
            </a:r>
            <a:r>
              <a:rPr lang="en-US" altLang="en-US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i </a:t>
            </a:r>
          </a:p>
          <a:p>
            <a:pPr eaLnBrk="1" hangingPunct="1">
              <a:spcBef>
                <a:spcPct val="10000"/>
              </a:spcBef>
              <a:spcAft>
                <a:spcPct val="5000"/>
              </a:spcAft>
              <a:buClr>
                <a:schemeClr val="bg2"/>
              </a:buClr>
              <a:buSzTx/>
              <a:buFontTx/>
              <a:buChar char="•"/>
            </a:pPr>
            <a:endParaRPr lang="en-US" altLang="en-US" sz="2400" baseline="-25000" dirty="0">
              <a:solidFill>
                <a:srgbClr val="000000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10000"/>
              </a:spcBef>
              <a:spcAft>
                <a:spcPct val="500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</a:pPr>
            <a:endParaRPr lang="en-US" altLang="en-US" sz="2400" baseline="-25000" dirty="0">
              <a:solidFill>
                <a:srgbClr val="000000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051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91CB29AF-2CFB-46C8-ACA9-B147939F2B35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76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pic>
        <p:nvPicPr>
          <p:cNvPr id="54278" name="Picture 6" descr="18_13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058" y="3356042"/>
            <a:ext cx="6930450" cy="300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40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176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Electron Carriers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981200" y="1600200"/>
            <a:ext cx="8116888" cy="4114800"/>
          </a:xfrm>
        </p:spPr>
        <p:txBody>
          <a:bodyPr/>
          <a:lstStyle/>
          <a:p>
            <a:pPr eaLnBrk="1" hangingPunct="1"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electron transport system consists of a series of electron carriers that are</a:t>
            </a:r>
          </a:p>
          <a:p>
            <a:pPr eaLnBrk="1" hangingPunct="1">
              <a:buSzTx/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oxidized and reduced as hydrogen and/or electrons are transferred from one carrier to the next</a:t>
            </a:r>
          </a:p>
          <a:p>
            <a:pPr eaLnBrk="1" hangingPunct="1">
              <a:buSzTx/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FMN, Fe-S, coenzyme Q, and cytochromes</a:t>
            </a:r>
          </a:p>
          <a:p>
            <a:pPr eaLnBrk="1" hangingPunct="1">
              <a:buSzTx/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embedded in four enzyme complexes: I, II, III, and IV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126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AEDFCDE3-3CE8-4A7B-8937-AAB73609E680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77</a:t>
            </a:fld>
            <a:endParaRPr lang="en-US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22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176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Electron Transport Chain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9557" y="1600200"/>
            <a:ext cx="11508259" cy="4114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 electron transport, coenzymes NADH and FADH</a:t>
            </a:r>
            <a:r>
              <a:rPr lang="en-US" altLang="en-US" sz="2400" baseline="-25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are oxidized in enzyme complexes, providing electrons and hydrogen ions for ATP synthesis.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126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013EA576-D158-480A-93F9-0102863B3550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78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pic>
        <p:nvPicPr>
          <p:cNvPr id="57350" name="Picture 6" descr="18_13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719" y="2596979"/>
            <a:ext cx="7950642" cy="344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74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176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Enzyme Complex I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133600" y="1600200"/>
            <a:ext cx="7735888" cy="4038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NADH transfers hydrogen ions and electrons to the enzymes and electron carriers of </a:t>
            </a:r>
            <a:r>
              <a:rPr lang="en-US" altLang="en-US" sz="24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complex I</a:t>
            </a: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and forms the oxidized coenzyme NAD.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hydrogen ions and electrons are transferred to the mobile electron carrier coenzyme Q (CoQ), which carries electrons to complex II.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	NAD</a:t>
            </a:r>
            <a:r>
              <a:rPr lang="en-US" altLang="en-US" sz="2400" b="1">
                <a:solidFill>
                  <a:srgbClr val="00549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H</a:t>
            </a: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+ </a:t>
            </a:r>
            <a:r>
              <a:rPr lang="en-US" altLang="en-US" sz="2400">
                <a:solidFill>
                  <a:srgbClr val="00549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en-US" sz="2400" b="1">
                <a:solidFill>
                  <a:srgbClr val="00549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H</a:t>
            </a:r>
            <a:r>
              <a:rPr lang="en-US" altLang="en-US" sz="2400" b="1" baseline="30000">
                <a:solidFill>
                  <a:srgbClr val="00549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+</a:t>
            </a: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+  Q               NAD</a:t>
            </a:r>
            <a:r>
              <a:rPr lang="en-US" altLang="en-US" sz="2400" baseline="30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+</a:t>
            </a: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+  Q</a:t>
            </a:r>
            <a:r>
              <a:rPr lang="en-US" altLang="en-US" sz="2400" b="1">
                <a:solidFill>
                  <a:srgbClr val="00549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H</a:t>
            </a:r>
            <a:r>
              <a:rPr lang="en-US" altLang="en-US" sz="2400" b="1" baseline="-25000">
                <a:solidFill>
                  <a:srgbClr val="00549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2</a:t>
            </a:r>
          </a:p>
        </p:txBody>
      </p:sp>
      <p:sp>
        <p:nvSpPr>
          <p:cNvPr id="12290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6168DCD5-3B27-4A08-A5CD-97A4B93C05E7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79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58377" name="Line 9"/>
          <p:cNvSpPr>
            <a:spLocks noChangeShapeType="1"/>
          </p:cNvSpPr>
          <p:nvPr/>
        </p:nvSpPr>
        <p:spPr bwMode="auto">
          <a:xfrm>
            <a:off x="5257800" y="4648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24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17675" y="228600"/>
            <a:ext cx="8153400" cy="990600"/>
          </a:xfrm>
        </p:spPr>
        <p:txBody>
          <a:bodyPr/>
          <a:lstStyle/>
          <a:p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Hydrolysis of ATP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865314" y="1600200"/>
            <a:ext cx="7888287" cy="45720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Every time we contract muscles, move substances across cellular membranes, send nerve signals, or synthesize an enzyme, we use energy from ATP hydrolysis.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4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hydrolysis of ATP to ADP releases 7.3 kcal. </a:t>
            </a:r>
          </a:p>
          <a:p>
            <a:pPr>
              <a:spcBef>
                <a:spcPct val="5000"/>
              </a:spcBef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</a:p>
          <a:p>
            <a:pPr>
              <a:spcBef>
                <a:spcPct val="5000"/>
              </a:spcBef>
              <a:buSzTx/>
              <a:buFontTx/>
              <a:buNone/>
            </a:pPr>
            <a:r>
              <a:rPr lang="en-US" altLang="en-US" sz="2400">
                <a:solidFill>
                  <a:schemeClr val="accent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	</a:t>
            </a:r>
            <a:r>
              <a:rPr lang="en-US" altLang="en-US" sz="2400">
                <a:solidFill>
                  <a:srgbClr val="227A8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	</a:t>
            </a:r>
            <a:r>
              <a:rPr lang="en-US" altLang="en-US" sz="2400" b="1">
                <a:solidFill>
                  <a:srgbClr val="227A8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ATP            ADP + P</a:t>
            </a:r>
            <a:r>
              <a:rPr lang="en-US" altLang="en-US" sz="2400" b="1" baseline="-25000">
                <a:solidFill>
                  <a:srgbClr val="227A8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i   </a:t>
            </a:r>
            <a:r>
              <a:rPr lang="en-US" altLang="en-US" sz="2400" b="1">
                <a:solidFill>
                  <a:srgbClr val="227A8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+  7.3 kcal/mole</a:t>
            </a:r>
          </a:p>
          <a:p>
            <a:pPr>
              <a:spcBef>
                <a:spcPct val="5000"/>
              </a:spcBef>
              <a:buSzTx/>
              <a:buFontTx/>
              <a:buNone/>
            </a:pPr>
            <a:endParaRPr lang="en-US" altLang="en-US" sz="2400" b="1">
              <a:solidFill>
                <a:srgbClr val="227A8F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>
              <a:spcBef>
                <a:spcPct val="5000"/>
              </a:spcBef>
              <a:buSzTx/>
              <a:buFont typeface="Wingdings" panose="05000000000000000000" pitchFamily="2" charset="2"/>
              <a:buNone/>
            </a:pPr>
            <a:r>
              <a:rPr lang="en-US" altLang="en-US" sz="2400">
                <a:solidFill>
                  <a:schemeClr val="accent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	</a:t>
            </a:r>
            <a:r>
              <a:rPr lang="en-US" altLang="en-US" sz="2400">
                <a:solidFill>
                  <a:srgbClr val="227A8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	</a:t>
            </a:r>
            <a:r>
              <a:rPr lang="en-US" altLang="en-US" sz="2400" b="1">
                <a:solidFill>
                  <a:srgbClr val="227A8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ADP            AMP + P</a:t>
            </a:r>
            <a:r>
              <a:rPr lang="en-US" altLang="en-US" sz="2400" b="1" baseline="-25000">
                <a:solidFill>
                  <a:srgbClr val="227A8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i   </a:t>
            </a:r>
            <a:r>
              <a:rPr lang="en-US" altLang="en-US" sz="2400" b="1">
                <a:solidFill>
                  <a:srgbClr val="227A8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+  7.3 kcal/mole</a:t>
            </a:r>
          </a:p>
          <a:p>
            <a:pPr>
              <a:spcBef>
                <a:spcPct val="5000"/>
              </a:spcBef>
              <a:buSzTx/>
              <a:buFontTx/>
              <a:buNone/>
            </a:pPr>
            <a:endParaRPr lang="en-US" altLang="en-US" sz="2400" b="1">
              <a:solidFill>
                <a:srgbClr val="227A8F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>
              <a:spcBef>
                <a:spcPct val="5000"/>
              </a:spcBef>
              <a:buSzTx/>
              <a:buFontTx/>
              <a:buNone/>
            </a:pPr>
            <a:endParaRPr lang="en-US" altLang="en-US" sz="2400" b="1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>
              <a:spcBef>
                <a:spcPct val="5000"/>
              </a:spcBef>
              <a:buSzTx/>
              <a:buFontTx/>
              <a:buChar char="•"/>
            </a:pPr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>
              <a:spcBef>
                <a:spcPct val="5000"/>
              </a:spcBef>
              <a:buSzTx/>
              <a:buFontTx/>
              <a:buNone/>
            </a:pPr>
            <a:endParaRPr lang="en-US" altLang="en-US" smtClean="0">
              <a:solidFill>
                <a:schemeClr val="accent1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>
              <a:buSzTx/>
              <a:buFontTx/>
              <a:buChar char="•"/>
            </a:pPr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433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6E9484BA-0791-42AA-8986-BF3F49E5A260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8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66565" name="Line 4"/>
          <p:cNvSpPr>
            <a:spLocks noChangeShapeType="1"/>
          </p:cNvSpPr>
          <p:nvPr/>
        </p:nvSpPr>
        <p:spPr bwMode="auto">
          <a:xfrm>
            <a:off x="3581400" y="42672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6566" name="Line 4"/>
          <p:cNvSpPr>
            <a:spLocks noChangeShapeType="1"/>
          </p:cNvSpPr>
          <p:nvPr/>
        </p:nvSpPr>
        <p:spPr bwMode="auto">
          <a:xfrm>
            <a:off x="3581400" y="50292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32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176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Enzyme Complex II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905000" y="1676400"/>
            <a:ext cx="8229600" cy="4648200"/>
          </a:xfrm>
        </p:spPr>
        <p:txBody>
          <a:bodyPr/>
          <a:lstStyle/>
          <a:p>
            <a:pPr eaLnBrk="1" hangingPunct="1"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en-US" altLang="en-US" sz="24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Enzyme complex II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is used when</a:t>
            </a:r>
            <a:r>
              <a:rPr lang="en-US" altLang="en-US" sz="24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FADH</a:t>
            </a:r>
            <a:r>
              <a:rPr lang="en-US" altLang="en-US" sz="2400" baseline="-25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is generated in the citric acid cycle from conversion of succinate to fumarate.</a:t>
            </a:r>
          </a:p>
          <a:p>
            <a:pPr eaLnBrk="1" hangingPunct="1">
              <a:buClr>
                <a:schemeClr val="bg2"/>
              </a:buClr>
              <a:buFont typeface="Wingdings" panose="05000000000000000000" pitchFamily="2" charset="2"/>
              <a:buNone/>
            </a:pPr>
            <a:endParaRPr lang="en-US" altLang="en-US" sz="24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>
              <a:spcBef>
                <a:spcPts val="100"/>
              </a:spcBef>
              <a:buClr>
                <a:schemeClr val="bg2"/>
              </a:buClr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hydrogen ions and electrons from FADH</a:t>
            </a:r>
            <a:r>
              <a:rPr lang="en-US" altLang="en-US" sz="2400" baseline="-25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are transferred to</a:t>
            </a:r>
          </a:p>
          <a:p>
            <a:pPr>
              <a:spcBef>
                <a:spcPts val="100"/>
              </a:spcBef>
              <a:buClr>
                <a:schemeClr val="bg2"/>
              </a:buClr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 coenzyme Q to yield QH</a:t>
            </a:r>
            <a:r>
              <a:rPr lang="en-US" altLang="en-US" sz="2400" baseline="-25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and the oxidized coenzyme FAD.</a:t>
            </a:r>
          </a:p>
          <a:p>
            <a:pPr>
              <a:spcBef>
                <a:spcPts val="100"/>
              </a:spcBef>
              <a:buClr>
                <a:schemeClr val="bg2"/>
              </a:buClr>
              <a:buNone/>
            </a:pPr>
            <a:endParaRPr lang="en-US" altLang="en-US" sz="24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>
              <a:spcBef>
                <a:spcPts val="100"/>
              </a:spcBef>
              <a:buClr>
                <a:schemeClr val="bg2"/>
              </a:buClr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 FAD</a:t>
            </a:r>
            <a:r>
              <a:rPr lang="en-US" altLang="en-US" sz="24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H</a:t>
            </a:r>
            <a:r>
              <a:rPr lang="en-US" altLang="en-US" sz="2400" b="1" baseline="-25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en-US" sz="24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+  Q 	       FAD  +  Q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H</a:t>
            </a:r>
            <a:r>
              <a:rPr lang="en-US" altLang="en-US" sz="2400" b="1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2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58858739-5172-4F62-9FF2-87C8BA8BA75C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80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60423" name="Line 7"/>
          <p:cNvSpPr>
            <a:spLocks noChangeShapeType="1"/>
          </p:cNvSpPr>
          <p:nvPr/>
        </p:nvSpPr>
        <p:spPr bwMode="auto">
          <a:xfrm>
            <a:off x="4191000" y="42672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30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176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Enzyme Complex III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905000" y="1676400"/>
            <a:ext cx="8229600" cy="4648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 </a:t>
            </a:r>
            <a:r>
              <a:rPr lang="en-US" altLang="en-US" sz="24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enzyme complex III </a:t>
            </a: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electrons from QH</a:t>
            </a:r>
            <a:r>
              <a:rPr lang="en-US" altLang="en-US" sz="2400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are transferred to cytochrome </a:t>
            </a:r>
            <a:r>
              <a:rPr lang="en-US" altLang="en-US" sz="24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c.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Cytochrome c, </a:t>
            </a: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which contains Fe</a:t>
            </a:r>
            <a:r>
              <a:rPr lang="en-US" altLang="en-US" sz="2400" baseline="30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3+</a:t>
            </a: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/Fe</a:t>
            </a:r>
            <a:r>
              <a:rPr lang="en-US" altLang="en-US" sz="2400" baseline="30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2+</a:t>
            </a: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is reduced when it gains an electron and oxidized when an electron is lost.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As a mobile carrier, cytochrome </a:t>
            </a:r>
            <a:r>
              <a:rPr lang="en-US" altLang="en-US" sz="24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c </a:t>
            </a: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carries electrons to </a:t>
            </a:r>
            <a:b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</a:b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complex IV.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>
              <a:spcBef>
                <a:spcPts val="100"/>
              </a:spcBef>
              <a:buClr>
                <a:schemeClr val="bg2"/>
              </a:buClr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 Q</a:t>
            </a:r>
            <a:r>
              <a:rPr lang="en-US" altLang="en-US" sz="2400" b="1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H</a:t>
            </a:r>
            <a:r>
              <a:rPr lang="en-US" altLang="en-US" sz="2400" b="1" baseline="-2500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+ 2 cyt </a:t>
            </a:r>
            <a:r>
              <a:rPr lang="en-US" altLang="en-US" sz="24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c</a:t>
            </a: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(oxidized) 	         Q + </a:t>
            </a:r>
            <a:r>
              <a:rPr lang="en-US" altLang="en-US" sz="2400" b="1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2H</a:t>
            </a:r>
            <a:r>
              <a:rPr lang="en-US" altLang="en-US" sz="2400" b="1" baseline="3000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+</a:t>
            </a: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+ 2 cyt </a:t>
            </a:r>
            <a:r>
              <a:rPr lang="en-US" altLang="en-US" sz="24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c</a:t>
            </a: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(reduced)</a:t>
            </a:r>
            <a:endParaRPr lang="en-US" altLang="en-US" sz="2400" baseline="-250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9BC47E53-6EB0-43F1-B835-4BA1654C4CEA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81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62471" name="Line 7"/>
          <p:cNvSpPr>
            <a:spLocks noChangeShapeType="1"/>
          </p:cNvSpPr>
          <p:nvPr/>
        </p:nvSpPr>
        <p:spPr bwMode="auto">
          <a:xfrm>
            <a:off x="5562600" y="477202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96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176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Enzyme Complex IV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905000" y="1676400"/>
            <a:ext cx="8229600" cy="4648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At</a:t>
            </a:r>
            <a:r>
              <a:rPr lang="en-US" altLang="en-US" sz="24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 enzyme complex IV </a:t>
            </a: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electrons from cytochrome </a:t>
            </a:r>
            <a:r>
              <a:rPr lang="en-US" altLang="en-US" sz="24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c</a:t>
            </a: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are passed to other electron carriers until the electrons combine with hydrogen ions and oxygen (O</a:t>
            </a:r>
            <a:r>
              <a:rPr lang="en-US" altLang="en-US" sz="2400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) to form water.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>
              <a:spcBef>
                <a:spcPts val="100"/>
              </a:spcBef>
              <a:buClr>
                <a:schemeClr val="bg2"/>
              </a:buClr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 4 </a:t>
            </a:r>
            <a:r>
              <a:rPr lang="en-US" altLang="en-US" sz="24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e</a:t>
            </a:r>
            <a:r>
              <a:rPr lang="en-US" altLang="en-US" sz="2400" baseline="30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− </a:t>
            </a: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+  4H</a:t>
            </a:r>
            <a:r>
              <a:rPr lang="en-US" altLang="en-US" sz="2400" baseline="30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+ </a:t>
            </a: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+  Q</a:t>
            </a:r>
            <a:r>
              <a:rPr lang="en-US" altLang="en-US" sz="2400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 </a:t>
            </a: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       2H</a:t>
            </a:r>
            <a:r>
              <a:rPr lang="en-US" altLang="en-US" sz="2400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O</a:t>
            </a:r>
            <a:endParaRPr lang="en-US" altLang="en-US" sz="2400" baseline="-250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F86BDE54-983B-425C-8850-5135A228CD65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82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64520" name="Line 8"/>
          <p:cNvSpPr>
            <a:spLocks noChangeShapeType="1"/>
          </p:cNvSpPr>
          <p:nvPr/>
        </p:nvSpPr>
        <p:spPr bwMode="auto">
          <a:xfrm>
            <a:off x="4800600" y="3505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27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176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Oxidative Phosphorylation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905000" y="1676400"/>
            <a:ext cx="8382000" cy="4648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Oxidative phosphorylation is how H</a:t>
            </a:r>
            <a:r>
              <a:rPr lang="en-US" altLang="en-US" sz="2400" baseline="30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+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ions are involved in providing energy needed to produce ATP.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"/>
              </a:spcBef>
              <a:spcAft>
                <a:spcPct val="5000"/>
              </a:spcAft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 the </a:t>
            </a:r>
            <a:r>
              <a:rPr lang="en-US" altLang="en-US" sz="2400" b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chemiosmotic</a:t>
            </a:r>
            <a:r>
              <a:rPr lang="en-US" altLang="en-US" sz="24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model,</a:t>
            </a:r>
          </a:p>
          <a:p>
            <a:pPr eaLnBrk="1" hangingPunct="1">
              <a:spcBef>
                <a:spcPct val="5000"/>
              </a:spcBef>
              <a:spcAft>
                <a:spcPct val="5000"/>
              </a:spcAft>
              <a:buSzTx/>
              <a:buFontTx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protons (H</a:t>
            </a:r>
            <a:r>
              <a:rPr lang="en-US" altLang="en-US" sz="2400" baseline="30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+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) from complexes I, III, and IV move into the intermembrane space </a:t>
            </a:r>
          </a:p>
          <a:p>
            <a:pPr eaLnBrk="1" hangingPunct="1">
              <a:spcBef>
                <a:spcPct val="5000"/>
              </a:spcBef>
              <a:spcAft>
                <a:spcPct val="5000"/>
              </a:spcAft>
              <a:buSzTx/>
              <a:buFontTx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protons return to matrix through ATP synthase, a protein complex providing for ATP synthesis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>
              <a:spcBef>
                <a:spcPts val="100"/>
              </a:spcBef>
              <a:buClr>
                <a:schemeClr val="bg2"/>
              </a:buClr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 </a:t>
            </a:r>
            <a:endParaRPr lang="en-US" altLang="en-US" sz="2400" baseline="-250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77FAF39B-3CC4-4A2F-A59E-56426ED3F729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83</a:t>
            </a:fld>
            <a:endParaRPr lang="en-US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92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176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Oxidative Phosphorylation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905000" y="1676400"/>
            <a:ext cx="8382000" cy="4648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Thus the process of </a:t>
            </a:r>
            <a:r>
              <a:rPr lang="en-US" altLang="en-US" sz="24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oxidative phosphorylation 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couples the energy from electron transport to the synthesis of ATP from ADP.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		</a:t>
            </a:r>
            <a:r>
              <a:rPr lang="en-US" altLang="en-US" sz="24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ADP + P</a:t>
            </a:r>
            <a:r>
              <a:rPr lang="en-US" altLang="en-US" sz="2400" b="1" baseline="-25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</a:t>
            </a:r>
            <a:r>
              <a:rPr lang="en-US" altLang="en-US" sz="24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+ Energy                    </a:t>
            </a:r>
            <a:r>
              <a:rPr lang="en-US" altLang="en-US" sz="2400" b="1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    ATP</a:t>
            </a:r>
            <a:endParaRPr lang="en-US" altLang="en-US" sz="2400" b="1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buClr>
                <a:schemeClr val="bg2"/>
              </a:buClr>
              <a:buFont typeface="Wingdings" panose="05000000000000000000" pitchFamily="2" charset="2"/>
              <a:buNone/>
            </a:pPr>
            <a:endParaRPr lang="en-US" altLang="en-US" sz="24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>
              <a:spcBef>
                <a:spcPts val="100"/>
              </a:spcBef>
              <a:buClr>
                <a:schemeClr val="bg2"/>
              </a:buClr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 </a:t>
            </a:r>
            <a:endParaRPr lang="en-US" altLang="en-US" sz="2400" baseline="-250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6A0DA1FF-A4E6-4742-A409-22A0ECB173A0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84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37478" y="2539313"/>
            <a:ext cx="1687513" cy="3968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 dirty="0">
                <a:solidFill>
                  <a:srgbClr val="40B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ATP synthase</a:t>
            </a:r>
          </a:p>
        </p:txBody>
      </p:sp>
      <p:sp>
        <p:nvSpPr>
          <p:cNvPr id="68616" name="Line 8"/>
          <p:cNvSpPr>
            <a:spLocks noChangeShapeType="1"/>
          </p:cNvSpPr>
          <p:nvPr/>
        </p:nvSpPr>
        <p:spPr bwMode="auto">
          <a:xfrm>
            <a:off x="5794375" y="3177746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19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176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ATP Synthesis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905000" y="1676400"/>
            <a:ext cx="8382000" cy="4648200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15000"/>
              </a:spcBef>
              <a:buSzTx/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At </a:t>
            </a:r>
            <a:r>
              <a:rPr lang="en-US" altLang="en-US" sz="24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complex I</a:t>
            </a: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the energy released from its oxidation is used to synthesize three ATP molecules.</a:t>
            </a:r>
          </a:p>
          <a:p>
            <a:pPr eaLnBrk="1" hangingPunct="1">
              <a:lnSpc>
                <a:spcPct val="95000"/>
              </a:lnSpc>
              <a:spcBef>
                <a:spcPct val="15000"/>
              </a:spcBef>
              <a:buSzTx/>
              <a:buFont typeface="Wingdings" panose="05000000000000000000" pitchFamily="2" charset="2"/>
              <a:buNone/>
            </a:pPr>
            <a:endParaRPr lang="en-US" altLang="en-US" sz="24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5000"/>
              </a:lnSpc>
              <a:spcBef>
                <a:spcPct val="15000"/>
              </a:spcBef>
              <a:buSzTx/>
              <a:buFont typeface="Wingdings" panose="05000000000000000000" pitchFamily="2" charset="2"/>
              <a:buNone/>
            </a:pPr>
            <a:r>
              <a:rPr lang="en-US" altLang="en-US" sz="2400" b="1">
                <a:solidFill>
                  <a:srgbClr val="00549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NADH + H</a:t>
            </a:r>
            <a:r>
              <a:rPr lang="en-US" altLang="en-US" sz="2400" b="1" baseline="30000">
                <a:solidFill>
                  <a:srgbClr val="00549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+</a:t>
            </a:r>
            <a:r>
              <a:rPr lang="en-US" altLang="en-US" sz="2400">
                <a:solidFill>
                  <a:srgbClr val="00549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+ ½O</a:t>
            </a:r>
            <a:r>
              <a:rPr lang="en-US" altLang="en-US" sz="2400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+ 3ADP + 3P</a:t>
            </a:r>
            <a:r>
              <a:rPr lang="en-US" altLang="en-US" sz="2400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</a:t>
            </a: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         NAD</a:t>
            </a:r>
            <a:r>
              <a:rPr lang="en-US" altLang="en-US" sz="2400" baseline="30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+</a:t>
            </a: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+ H</a:t>
            </a:r>
            <a:r>
              <a:rPr lang="en-US" altLang="en-US" sz="2400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O +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3ATP</a:t>
            </a:r>
          </a:p>
          <a:p>
            <a:pPr eaLnBrk="1" hangingPunct="1">
              <a:lnSpc>
                <a:spcPct val="95000"/>
              </a:lnSpc>
              <a:spcBef>
                <a:spcPct val="15000"/>
              </a:spcBef>
              <a:buSzTx/>
              <a:buFont typeface="Wingdings" panose="05000000000000000000" pitchFamily="2" charset="2"/>
              <a:buNone/>
            </a:pPr>
            <a:endParaRPr lang="en-US" altLang="en-US" sz="2400" b="1">
              <a:solidFill>
                <a:srgbClr val="FF0000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5000"/>
              </a:lnSpc>
              <a:spcBef>
                <a:spcPct val="15000"/>
              </a:spcBef>
              <a:buSzTx/>
              <a:buFont typeface="Wingdings" panose="05000000000000000000" pitchFamily="2" charset="2"/>
              <a:buNone/>
            </a:pPr>
            <a:r>
              <a:rPr lang="en-US" altLang="en-US" sz="2400" b="1">
                <a:solidFill>
                  <a:srgbClr val="008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FADH</a:t>
            </a:r>
            <a:r>
              <a:rPr lang="en-US" altLang="en-US" sz="2400" b="1" baseline="-25000">
                <a:solidFill>
                  <a:srgbClr val="008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en-US" sz="2400" b="1">
                <a:solidFill>
                  <a:srgbClr val="008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+ ½O</a:t>
            </a:r>
            <a:r>
              <a:rPr lang="en-US" altLang="en-US" sz="2400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+ 2ADP + 2P</a:t>
            </a:r>
            <a:r>
              <a:rPr lang="en-US" altLang="en-US" sz="2400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</a:t>
            </a: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          FAD + H</a:t>
            </a:r>
            <a:r>
              <a:rPr lang="en-US" altLang="en-US" sz="2400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O +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2ATP</a:t>
            </a:r>
          </a:p>
          <a:p>
            <a:pPr eaLnBrk="1" hangingPunct="1">
              <a:lnSpc>
                <a:spcPct val="95000"/>
              </a:lnSpc>
              <a:spcBef>
                <a:spcPct val="15000"/>
              </a:spcBef>
              <a:buSzTx/>
              <a:buFont typeface="Wingdings" panose="05000000000000000000" pitchFamily="2" charset="2"/>
              <a:buNone/>
            </a:pPr>
            <a:endParaRPr lang="en-US" altLang="en-US" sz="2400" b="1">
              <a:solidFill>
                <a:srgbClr val="FF0000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buClr>
                <a:schemeClr val="bg2"/>
              </a:buClr>
              <a:buFont typeface="Wingdings" panose="05000000000000000000" pitchFamily="2" charset="2"/>
              <a:buNone/>
            </a:pPr>
            <a:endParaRPr lang="en-US" altLang="en-US" sz="24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>
              <a:spcBef>
                <a:spcPts val="100"/>
              </a:spcBef>
              <a:buClr>
                <a:schemeClr val="bg2"/>
              </a:buClr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 </a:t>
            </a:r>
            <a:endParaRPr lang="en-US" altLang="en-US" sz="2400" baseline="-250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A914ABB6-B306-4509-8B62-FB3F3A711CD6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85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70664" name="Line 8"/>
          <p:cNvSpPr>
            <a:spLocks noChangeShapeType="1"/>
          </p:cNvSpPr>
          <p:nvPr/>
        </p:nvSpPr>
        <p:spPr bwMode="auto">
          <a:xfrm>
            <a:off x="6324600" y="3048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0665" name="Line 9"/>
          <p:cNvSpPr>
            <a:spLocks noChangeShapeType="1"/>
          </p:cNvSpPr>
          <p:nvPr/>
        </p:nvSpPr>
        <p:spPr bwMode="auto">
          <a:xfrm>
            <a:off x="5791200" y="3876675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81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176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ATP from Glycolysis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905000" y="1676400"/>
            <a:ext cx="8382000" cy="4648200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15000"/>
              </a:spcBef>
              <a:buSzTx/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 glycolysis, the oxidation of glucose stores energy in 2 NADH and 2 ATP.</a:t>
            </a:r>
          </a:p>
          <a:p>
            <a:pPr eaLnBrk="1" hangingPunct="1">
              <a:lnSpc>
                <a:spcPct val="95000"/>
              </a:lnSpc>
              <a:spcBef>
                <a:spcPct val="15000"/>
              </a:spcBef>
              <a:buSzTx/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Glycolysis occurs in the cytoplasm where hydrogen ions and electrons from NADH are transferred to compounds for transport into the mitochondria.</a:t>
            </a:r>
          </a:p>
          <a:p>
            <a:pPr eaLnBrk="1" hangingPunct="1">
              <a:lnSpc>
                <a:spcPct val="95000"/>
              </a:lnSpc>
              <a:spcBef>
                <a:spcPct val="15000"/>
              </a:spcBef>
              <a:buSzTx/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reaction for the shuttle is:</a:t>
            </a:r>
          </a:p>
          <a:p>
            <a:pPr eaLnBrk="1" hangingPunct="1">
              <a:lnSpc>
                <a:spcPct val="95000"/>
              </a:lnSpc>
              <a:spcBef>
                <a:spcPct val="15000"/>
              </a:spcBef>
              <a:buSzTx/>
              <a:buFont typeface="Wingdings" panose="05000000000000000000" pitchFamily="2" charset="2"/>
              <a:buNone/>
            </a:pP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5000"/>
              </a:lnSpc>
              <a:spcBef>
                <a:spcPct val="15000"/>
              </a:spcBef>
              <a:buSzTx/>
              <a:buFont typeface="Wingdings" panose="05000000000000000000" pitchFamily="2" charset="2"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		NADH + H</a:t>
            </a:r>
            <a:r>
              <a:rPr lang="en-US" altLang="en-US" sz="2400" baseline="30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+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+ FAD             NAD</a:t>
            </a:r>
            <a:r>
              <a:rPr lang="en-US" altLang="en-US" sz="2400" baseline="30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+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+ FADH</a:t>
            </a:r>
            <a:r>
              <a:rPr lang="en-US" altLang="en-US" sz="2400" baseline="-25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2</a:t>
            </a:r>
          </a:p>
          <a:p>
            <a:pPr eaLnBrk="1" hangingPunct="1">
              <a:lnSpc>
                <a:spcPct val="95000"/>
              </a:lnSpc>
              <a:spcBef>
                <a:spcPct val="15000"/>
              </a:spcBef>
              <a:buSzTx/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00C0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          Cytoplasm		 	         Mitochondria</a:t>
            </a:r>
          </a:p>
          <a:p>
            <a:pPr eaLnBrk="1" hangingPunct="1">
              <a:lnSpc>
                <a:spcPct val="95000"/>
              </a:lnSpc>
              <a:spcBef>
                <a:spcPct val="15000"/>
              </a:spcBef>
              <a:buSzTx/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>
              <a:spcBef>
                <a:spcPts val="100"/>
              </a:spcBef>
              <a:buClr>
                <a:schemeClr val="bg2"/>
              </a:buClr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 </a:t>
            </a:r>
            <a:endParaRPr lang="en-US" altLang="en-US" sz="2400" baseline="-250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D1E91B75-4A31-4F0C-A54D-F813877F05E1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86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72711" name="Line 7"/>
          <p:cNvSpPr>
            <a:spLocks noChangeShapeType="1"/>
          </p:cNvSpPr>
          <p:nvPr/>
        </p:nvSpPr>
        <p:spPr bwMode="auto">
          <a:xfrm>
            <a:off x="5562600" y="4572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97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176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ATP from Glycolysis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905000" y="1676400"/>
            <a:ext cx="8382000" cy="4648200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15000"/>
              </a:spcBef>
              <a:buSzTx/>
              <a:buFont typeface="Wingdings" panose="05000000000000000000" pitchFamily="2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Therefore, the transfer from NADH in the cytoplasm to FADH</a:t>
            </a:r>
            <a:r>
              <a:rPr lang="en-US" altLang="en-US" sz="2400" baseline="-25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produces 2 ATPs rather than 3.</a:t>
            </a:r>
          </a:p>
          <a:p>
            <a:pPr eaLnBrk="1" hangingPunct="1">
              <a:lnSpc>
                <a:spcPct val="95000"/>
              </a:lnSpc>
              <a:spcBef>
                <a:spcPct val="15000"/>
              </a:spcBef>
              <a:buSzTx/>
              <a:buFont typeface="Wingdings" panose="05000000000000000000" pitchFamily="2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Glycolysis yields a total of 6 ATPs:</a:t>
            </a:r>
          </a:p>
          <a:p>
            <a:pPr eaLnBrk="1" hangingPunct="1">
              <a:lnSpc>
                <a:spcPct val="95000"/>
              </a:lnSpc>
              <a:spcBef>
                <a:spcPct val="15000"/>
              </a:spcBef>
              <a:buSzTx/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4 ATPs from 2 NADHs</a:t>
            </a:r>
          </a:p>
          <a:p>
            <a:pPr eaLnBrk="1" hangingPunct="1">
              <a:lnSpc>
                <a:spcPct val="95000"/>
              </a:lnSpc>
              <a:spcBef>
                <a:spcPct val="15000"/>
              </a:spcBef>
              <a:buSzTx/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 ATPs from direct phosphorylation</a:t>
            </a:r>
          </a:p>
          <a:p>
            <a:pPr eaLnBrk="1" hangingPunct="1">
              <a:lnSpc>
                <a:spcPct val="95000"/>
              </a:lnSpc>
              <a:spcBef>
                <a:spcPct val="15000"/>
              </a:spcBef>
              <a:buClr>
                <a:schemeClr val="bg2"/>
              </a:buClr>
              <a:buSzTx/>
              <a:buFont typeface="Wingdings" panose="05000000000000000000" pitchFamily="2" charset="2"/>
              <a:buNone/>
            </a:pPr>
            <a:endParaRPr lang="en-US" altLang="en-US" sz="24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5000"/>
              </a:lnSpc>
              <a:spcBef>
                <a:spcPct val="15000"/>
              </a:spcBef>
              <a:buClr>
                <a:schemeClr val="bg2"/>
              </a:buClr>
              <a:buSzTx/>
              <a:buFont typeface="Wingdings" panose="05000000000000000000" pitchFamily="2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	   Glucose            2 pyruvate + 2ATP + 2NADH (      2FADH</a:t>
            </a:r>
            <a:r>
              <a:rPr lang="en-US" altLang="en-US" sz="2400" baseline="-25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)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5000"/>
              </a:lnSpc>
              <a:spcBef>
                <a:spcPct val="15000"/>
              </a:spcBef>
              <a:buSzTx/>
              <a:buFont typeface="Wingdings" panose="05000000000000000000" pitchFamily="2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	   Glucose            2 pyruvate + 6ATP</a:t>
            </a:r>
            <a:endParaRPr lang="en-US" altLang="en-US" sz="2000" b="1" dirty="0">
              <a:solidFill>
                <a:srgbClr val="F00C0C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5000"/>
              </a:lnSpc>
              <a:spcBef>
                <a:spcPct val="15000"/>
              </a:spcBef>
              <a:buSzTx/>
              <a:buFont typeface="Wingdings" panose="05000000000000000000" pitchFamily="2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>
              <a:spcBef>
                <a:spcPts val="100"/>
              </a:spcBef>
              <a:buClr>
                <a:schemeClr val="bg2"/>
              </a:buClr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 </a:t>
            </a:r>
            <a:endParaRPr lang="en-US" altLang="en-US" sz="2400" baseline="-250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EE20C5E3-8141-49F3-8BDE-B3CC8A2EEB82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87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74761" name="Line 9"/>
          <p:cNvSpPr>
            <a:spLocks noChangeShapeType="1"/>
          </p:cNvSpPr>
          <p:nvPr/>
        </p:nvSpPr>
        <p:spPr bwMode="auto">
          <a:xfrm>
            <a:off x="3657600" y="42672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4762" name="Line 10"/>
          <p:cNvSpPr>
            <a:spLocks noChangeShapeType="1"/>
          </p:cNvSpPr>
          <p:nvPr/>
        </p:nvSpPr>
        <p:spPr bwMode="auto">
          <a:xfrm>
            <a:off x="3657600" y="46863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4763" name="Line 11"/>
          <p:cNvSpPr>
            <a:spLocks noChangeShapeType="1"/>
          </p:cNvSpPr>
          <p:nvPr/>
        </p:nvSpPr>
        <p:spPr bwMode="auto">
          <a:xfrm>
            <a:off x="8382000" y="4267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44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176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ATP from Oxidation of Two Pyruvates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905000" y="1676400"/>
            <a:ext cx="8382000" cy="4648200"/>
          </a:xfrm>
        </p:spPr>
        <p:txBody>
          <a:bodyPr/>
          <a:lstStyle/>
          <a:p>
            <a:pPr eaLnBrk="1" hangingPunct="1"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Under aerobic conditions,</a:t>
            </a:r>
          </a:p>
          <a:p>
            <a:pPr eaLnBrk="1" hangingPunct="1">
              <a:buSzTx/>
              <a:buFontTx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 pyruvates enter the mitochondria and are oxidized to 2 acetyl CoA, CO</a:t>
            </a:r>
            <a:r>
              <a:rPr lang="en-US" altLang="en-US" sz="2400" baseline="-25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and 2 NADHs.</a:t>
            </a:r>
          </a:p>
          <a:p>
            <a:pPr eaLnBrk="1" hangingPunct="1">
              <a:buSzTx/>
              <a:buFontTx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 NADHs enter electron transport to provide 6 ATPs</a:t>
            </a:r>
          </a:p>
          <a:p>
            <a:pPr eaLnBrk="1" hangingPunct="1">
              <a:buClr>
                <a:schemeClr val="bg2"/>
              </a:buClr>
              <a:buFont typeface="Wingdings" panose="05000000000000000000" pitchFamily="2" charset="2"/>
              <a:buNone/>
            </a:pPr>
            <a:endParaRPr lang="en-US" altLang="en-US" sz="24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		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 Pyruvate	        2 Acetyl CoA + 6ATP</a:t>
            </a:r>
            <a:endParaRPr lang="en-US" altLang="en-US" sz="2400" baseline="-250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5762F26B-60F5-4D2F-B34B-C101112E292F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88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76807" name="Line 7"/>
          <p:cNvSpPr>
            <a:spLocks noChangeShapeType="1"/>
          </p:cNvSpPr>
          <p:nvPr/>
        </p:nvSpPr>
        <p:spPr bwMode="auto">
          <a:xfrm>
            <a:off x="4495800" y="41148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2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176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ATP from the Citric Acid Cycle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905000" y="1676400"/>
            <a:ext cx="8382000" cy="4648200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10000"/>
              </a:spcBef>
              <a:buNone/>
              <a:tabLst>
                <a:tab pos="1600200" algn="l"/>
              </a:tabLst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One turn of the citric acid cycle provides</a:t>
            </a:r>
          </a:p>
          <a:p>
            <a:pPr>
              <a:lnSpc>
                <a:spcPct val="95000"/>
              </a:lnSpc>
              <a:spcBef>
                <a:spcPct val="10000"/>
              </a:spcBef>
              <a:buNone/>
              <a:tabLst>
                <a:tab pos="1600200" algn="l"/>
              </a:tabLst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	3 NADH	</a:t>
            </a: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</a:t>
            </a: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3 ATP 	=	9 ATP</a:t>
            </a:r>
          </a:p>
          <a:p>
            <a:pPr>
              <a:lnSpc>
                <a:spcPct val="95000"/>
              </a:lnSpc>
              <a:spcBef>
                <a:spcPct val="10000"/>
              </a:spcBef>
              <a:buNone/>
              <a:tabLst>
                <a:tab pos="1600200" algn="l"/>
              </a:tabLst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	1 FADH</a:t>
            </a:r>
            <a:r>
              <a:rPr lang="en-US" altLang="en-US" sz="2400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	</a:t>
            </a: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 </a:t>
            </a: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2 ATP  	=	2 ATP</a:t>
            </a:r>
          </a:p>
          <a:p>
            <a:pPr>
              <a:lnSpc>
                <a:spcPct val="95000"/>
              </a:lnSpc>
              <a:spcBef>
                <a:spcPct val="10000"/>
              </a:spcBef>
              <a:buNone/>
              <a:tabLst>
                <a:tab pos="1600200" algn="l"/>
              </a:tabLst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	1 GTP	</a:t>
            </a: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</a:t>
            </a: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1 ATP     	=       </a:t>
            </a:r>
            <a:r>
              <a:rPr lang="en-US" altLang="en-US" sz="2400" u="sng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1 ATP</a:t>
            </a:r>
          </a:p>
          <a:p>
            <a:pPr>
              <a:lnSpc>
                <a:spcPct val="95000"/>
              </a:lnSpc>
              <a:spcBef>
                <a:spcPct val="10000"/>
              </a:spcBef>
              <a:buNone/>
              <a:tabLst>
                <a:tab pos="1600200" algn="l"/>
              </a:tabLst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			      Total      	=       12 ATP</a:t>
            </a:r>
          </a:p>
          <a:p>
            <a:pPr>
              <a:lnSpc>
                <a:spcPct val="95000"/>
              </a:lnSpc>
              <a:spcBef>
                <a:spcPct val="10000"/>
              </a:spcBef>
              <a:buNone/>
              <a:tabLst>
                <a:tab pos="1600200" algn="l"/>
              </a:tabLst>
            </a:pPr>
            <a:endParaRPr lang="en-US" altLang="en-US" sz="2400" b="1">
              <a:solidFill>
                <a:schemeClr val="bg2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>
              <a:spcBef>
                <a:spcPct val="10000"/>
              </a:spcBef>
              <a:spcAft>
                <a:spcPct val="5000"/>
              </a:spcAft>
              <a:buNone/>
              <a:tabLst>
                <a:tab pos="1600200" algn="l"/>
              </a:tabLst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Because each glucose provides two acetyl CoA, two turns of the citric acid cycle produce 24 ATPs.</a:t>
            </a:r>
          </a:p>
          <a:p>
            <a:pPr>
              <a:buNone/>
              <a:tabLst>
                <a:tab pos="1600200" algn="l"/>
              </a:tabLst>
            </a:pPr>
            <a:r>
              <a:rPr lang="en-US" altLang="en-US" sz="2400">
                <a:solidFill>
                  <a:schemeClr val="accent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	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2 Acetyl CoA   	    4CO</a:t>
            </a:r>
            <a:r>
              <a:rPr lang="en-US" altLang="en-US" sz="2400" baseline="-25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2  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+</a:t>
            </a:r>
            <a:r>
              <a:rPr lang="en-US" altLang="en-US" sz="2400" baseline="-25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 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24ATP</a:t>
            </a: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(two turns of citric acid cycle)  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09F543F3-2302-4D0B-95B0-8BDBC0EC2804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89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78855" name="Line 7"/>
          <p:cNvSpPr>
            <a:spLocks noChangeShapeType="1"/>
          </p:cNvSpPr>
          <p:nvPr/>
        </p:nvSpPr>
        <p:spPr bwMode="auto">
          <a:xfrm>
            <a:off x="4191000" y="508635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76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17675" y="228600"/>
            <a:ext cx="8153400" cy="990600"/>
          </a:xfrm>
        </p:spPr>
        <p:txBody>
          <a:bodyPr/>
          <a:lstStyle/>
          <a:p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Learning Check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133600" y="1563688"/>
            <a:ext cx="7315200" cy="4684712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Classify each of the following as ATP or ADP + P</a:t>
            </a:r>
            <a:r>
              <a:rPr lang="en-US" altLang="en-US" sz="2400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</a:t>
            </a: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A.  used in anabolic reactions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B.  the energy-storage molecule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C.  coupled with energy-requiring reactions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D.  hydrolysis products  </a:t>
            </a:r>
          </a:p>
        </p:txBody>
      </p:sp>
      <p:sp>
        <p:nvSpPr>
          <p:cNvPr id="1638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0912E840-4143-4202-9AB6-C93CF7F87B28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9</a:t>
            </a:fld>
            <a:endParaRPr lang="en-US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35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176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ATP from the Complete Oxidation of Glucose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0AF0E221-1214-4B92-889E-CC3CA226391D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90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pic>
        <p:nvPicPr>
          <p:cNvPr id="80902" name="Picture 6" descr="18_04_T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072" y="1359244"/>
            <a:ext cx="10171318" cy="344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85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176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Complete Oxidation of Glucose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1CBD68C7-E395-4A6E-8C67-4DA4A7B5A53A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91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pic>
        <p:nvPicPr>
          <p:cNvPr id="82950" name="Picture 6" descr="18_14_Figure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94222" y="1266442"/>
            <a:ext cx="4324350" cy="5272470"/>
          </a:xfrm>
        </p:spPr>
      </p:pic>
    </p:spTree>
    <p:extLst>
      <p:ext uri="{BB962C8B-B14F-4D97-AF65-F5344CB8AC3E}">
        <p14:creationId xmlns:p14="http://schemas.microsoft.com/office/powerpoint/2010/main" val="124124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3"/>
          <p:cNvSpPr>
            <a:spLocks noGrp="1" noChangeArrowheads="1"/>
          </p:cNvSpPr>
          <p:nvPr>
            <p:ph type="title"/>
          </p:nvPr>
        </p:nvSpPr>
        <p:spPr>
          <a:xfrm>
            <a:off x="17176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Learning Check</a:t>
            </a:r>
          </a:p>
        </p:txBody>
      </p:sp>
      <p:sp>
        <p:nvSpPr>
          <p:cNvPr id="84995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1981200" y="1600200"/>
            <a:ext cx="8001000" cy="4114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Classify each as a product of the citric acid cycle or electron transport chain.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A.  CO</a:t>
            </a:r>
            <a:r>
              <a:rPr lang="en-US" altLang="en-US" sz="2400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	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B.  FADH</a:t>
            </a:r>
            <a:r>
              <a:rPr lang="en-US" altLang="en-US" sz="2400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</a:t>
            </a:r>
            <a:endParaRPr lang="en-US" altLang="en-US" sz="24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C.  NAD</a:t>
            </a:r>
            <a:r>
              <a:rPr lang="en-US" altLang="en-US" sz="2400" baseline="30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+</a:t>
            </a:r>
            <a:endParaRPr lang="en-US" altLang="en-US" sz="24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D.  NADH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E.  H</a:t>
            </a:r>
            <a:r>
              <a:rPr lang="en-US" altLang="en-US" sz="2400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O</a:t>
            </a:r>
          </a:p>
        </p:txBody>
      </p:sp>
      <p:sp>
        <p:nvSpPr>
          <p:cNvPr id="27650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F5E05241-362A-41D8-89D7-9DA866F22001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92</a:t>
            </a:fld>
            <a:endParaRPr lang="en-US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3"/>
          <p:cNvSpPr>
            <a:spLocks noGrp="1" noChangeArrowheads="1"/>
          </p:cNvSpPr>
          <p:nvPr>
            <p:ph type="title"/>
          </p:nvPr>
        </p:nvSpPr>
        <p:spPr>
          <a:xfrm>
            <a:off x="17176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Solution</a:t>
            </a:r>
          </a:p>
        </p:txBody>
      </p:sp>
      <p:sp>
        <p:nvSpPr>
          <p:cNvPr id="87043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1981200" y="1752600"/>
            <a:ext cx="8001000" cy="4114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Classify each as a product of the citric acid cycle or electron transport chain.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A.   CO</a:t>
            </a:r>
            <a:r>
              <a:rPr lang="en-US" altLang="en-US" sz="2400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		</a:t>
            </a:r>
            <a:r>
              <a:rPr lang="en-US" altLang="en-US" sz="2400" b="1">
                <a:solidFill>
                  <a:srgbClr val="227A8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citric acid cycle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B.   FADH</a:t>
            </a:r>
            <a:r>
              <a:rPr lang="en-US" altLang="en-US" sz="2400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		</a:t>
            </a:r>
            <a:r>
              <a:rPr lang="en-US" altLang="en-US" sz="2400" b="1">
                <a:solidFill>
                  <a:srgbClr val="227A8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citric acid cycle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C.   NAD</a:t>
            </a:r>
            <a:r>
              <a:rPr lang="en-US" altLang="en-US" sz="2400" baseline="30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+		</a:t>
            </a:r>
            <a:r>
              <a:rPr lang="en-US" altLang="en-US" sz="2400" b="1">
                <a:solidFill>
                  <a:srgbClr val="227A8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electron transport chain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D.   NADH		</a:t>
            </a:r>
            <a:r>
              <a:rPr lang="en-US" altLang="en-US" sz="2400" b="1">
                <a:solidFill>
                  <a:srgbClr val="227A8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citric acid cycle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E.   H</a:t>
            </a:r>
            <a:r>
              <a:rPr lang="en-US" altLang="en-US" sz="2400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O		</a:t>
            </a:r>
            <a:r>
              <a:rPr lang="en-US" altLang="en-US" sz="2400" b="1">
                <a:solidFill>
                  <a:srgbClr val="227A8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electron transport chain</a:t>
            </a:r>
          </a:p>
        </p:txBody>
      </p:sp>
      <p:sp>
        <p:nvSpPr>
          <p:cNvPr id="2867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950F07C1-8D63-4441-B72F-EB426DA17352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93</a:t>
            </a:fld>
            <a:endParaRPr lang="en-US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06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3"/>
          <p:cNvSpPr>
            <a:spLocks noGrp="1" noChangeArrowheads="1"/>
          </p:cNvSpPr>
          <p:nvPr>
            <p:ph type="title"/>
          </p:nvPr>
        </p:nvSpPr>
        <p:spPr>
          <a:xfrm>
            <a:off x="17176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Learning Check</a:t>
            </a:r>
          </a:p>
        </p:txBody>
      </p:sp>
      <p:sp>
        <p:nvSpPr>
          <p:cNvPr id="89091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1981200" y="1752600"/>
            <a:ext cx="8001000" cy="4114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Indicate the ATP yield for each under aerobic conditions.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A.  Complete oxidation of glucose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B.  FADH</a:t>
            </a:r>
            <a:r>
              <a:rPr lang="en-US" altLang="en-US" sz="2400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C.  Acetyl CoA in citric acid cycle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D.  NADH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E.  Pyruvate decarboxylation</a:t>
            </a:r>
          </a:p>
        </p:txBody>
      </p:sp>
      <p:sp>
        <p:nvSpPr>
          <p:cNvPr id="2867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CDC7D06D-4233-4D90-8648-D140013048FD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94</a:t>
            </a:fld>
            <a:endParaRPr lang="en-US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85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3"/>
          <p:cNvSpPr>
            <a:spLocks noGrp="1" noChangeArrowheads="1"/>
          </p:cNvSpPr>
          <p:nvPr>
            <p:ph type="title"/>
          </p:nvPr>
        </p:nvSpPr>
        <p:spPr>
          <a:xfrm>
            <a:off x="17176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Solution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1981200" y="1752600"/>
            <a:ext cx="8001000" cy="4114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Indicate the ATP yield for each under aerobic conditions.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A.  Complete oxidation of glucose    </a:t>
            </a:r>
            <a:r>
              <a:rPr lang="en-US" altLang="en-US" sz="2400" b="1">
                <a:solidFill>
                  <a:srgbClr val="F00C0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36 ATPs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B.  FADH</a:t>
            </a:r>
            <a:r>
              <a:rPr lang="en-US" altLang="en-US" sz="2400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				</a:t>
            </a:r>
            <a:r>
              <a:rPr lang="en-US" altLang="en-US" sz="2400">
                <a:solidFill>
                  <a:srgbClr val="F00C0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en-US" sz="2400" b="1">
                <a:solidFill>
                  <a:srgbClr val="F00C0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2  ATPs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C.  Acetyl CoA in citric acid cycle   </a:t>
            </a:r>
            <a:r>
              <a:rPr lang="en-US" altLang="en-US" sz="2400">
                <a:solidFill>
                  <a:srgbClr val="F00C0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en-US" sz="2400" b="1">
                <a:solidFill>
                  <a:srgbClr val="F00C0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12  ATPs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D.  NADH   				</a:t>
            </a:r>
            <a:r>
              <a:rPr lang="en-US" altLang="en-US" sz="2400">
                <a:solidFill>
                  <a:srgbClr val="F00C0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en-US" sz="2400" b="1">
                <a:solidFill>
                  <a:srgbClr val="F00C0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3  ATPs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E.  Pyruvate decarboxylation             </a:t>
            </a:r>
            <a:r>
              <a:rPr lang="en-US" altLang="en-US" sz="2400">
                <a:solidFill>
                  <a:srgbClr val="F00C0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 </a:t>
            </a:r>
            <a:r>
              <a:rPr lang="en-US" altLang="en-US" sz="2400" b="1">
                <a:solidFill>
                  <a:srgbClr val="F00C0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3  ATPs</a:t>
            </a:r>
          </a:p>
        </p:txBody>
      </p:sp>
      <p:sp>
        <p:nvSpPr>
          <p:cNvPr id="2867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1201D352-8F2C-4826-A318-76E7C23E79B5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95</a:t>
            </a:fld>
            <a:endParaRPr lang="en-US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18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1717675" y="228600"/>
            <a:ext cx="8153400" cy="990600"/>
          </a:xfrm>
        </p:spPr>
        <p:txBody>
          <a:bodyPr/>
          <a:lstStyle/>
          <a:p>
            <a:r>
              <a:rPr lang="en-US" altLang="en-US" sz="3600" b="1" i="1">
                <a:latin typeface="Symbol" panose="05050102010706020507" pitchFamily="18" charset="2"/>
                <a:ea typeface="ＭＳ Ｐゴシック" panose="020B0600070205080204" pitchFamily="34" charset="-128"/>
              </a:rPr>
              <a:t>b</a:t>
            </a:r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 Oxidation of Fatty Acids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09800" y="1676401"/>
            <a:ext cx="7696200" cy="4456113"/>
          </a:xfrm>
        </p:spPr>
        <p:txBody>
          <a:bodyPr/>
          <a:lstStyle/>
          <a:p>
            <a:pPr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 stage 2 of fat metabolism, fatty acids undergo beta oxidation, which removes two carbon segments from carbonyl end.	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                                          </a:t>
            </a:r>
            <a:r>
              <a:rPr lang="en-US" altLang="en-US" sz="16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endParaRPr lang="en-US" altLang="en-US" sz="24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>
              <a:lnSpc>
                <a:spcPct val="7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			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	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		</a:t>
            </a:r>
            <a:endParaRPr lang="en-US" altLang="en-US" sz="2000" b="1">
              <a:solidFill>
                <a:srgbClr val="F00C0C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Each cycle in oxidation produces acetyl CoA and a fatty acid that is shorter by two carbons.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051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fld id="{9D6E1B86-4E11-4088-BD58-ADBEFDF96321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96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54276" name="Text Box 9"/>
          <p:cNvSpPr txBox="1">
            <a:spLocks noChangeArrowheads="1"/>
          </p:cNvSpPr>
          <p:nvPr/>
        </p:nvSpPr>
        <p:spPr bwMode="auto">
          <a:xfrm>
            <a:off x="7772400" y="16764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Times New Roman" panose="02020603050405020304" pitchFamily="18" charset="0"/>
            </a:endParaRPr>
          </a:p>
        </p:txBody>
      </p:sp>
      <p:pic>
        <p:nvPicPr>
          <p:cNvPr id="54278" name="Picture 1030" descr="slide18-7-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3086100"/>
            <a:ext cx="4176713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07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1717675" y="228600"/>
            <a:ext cx="8153400" cy="990600"/>
          </a:xfrm>
        </p:spPr>
        <p:txBody>
          <a:bodyPr/>
          <a:lstStyle/>
          <a:p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Fatty Acid Activation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110946" y="1219200"/>
            <a:ext cx="7696200" cy="4456113"/>
          </a:xfrm>
        </p:spPr>
        <p:txBody>
          <a:bodyPr/>
          <a:lstStyle/>
          <a:p>
            <a:pPr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Fatty acid activation</a:t>
            </a:r>
          </a:p>
          <a:p>
            <a:pPr>
              <a:buClr>
                <a:schemeClr val="bg2"/>
              </a:buClr>
              <a:buSzTx/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prepares them for transport through the inner membrane of mitochondria</a:t>
            </a:r>
          </a:p>
          <a:p>
            <a:pPr>
              <a:buClr>
                <a:schemeClr val="bg2"/>
              </a:buClr>
              <a:buSzTx/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combines a fatty acid with coenzyme A to yield fatty </a:t>
            </a:r>
            <a:b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</a:b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acyl CoA</a:t>
            </a:r>
          </a:p>
          <a:p>
            <a:pPr>
              <a:buClr>
                <a:schemeClr val="bg2"/>
              </a:buClr>
              <a:buSzTx/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requires energy obtained from hydrolysis of ATP to give AMP and 2P</a:t>
            </a:r>
            <a:r>
              <a:rPr lang="en-US" altLang="en-US" sz="2400" baseline="-25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</a:t>
            </a:r>
          </a:p>
          <a:p>
            <a:pPr>
              <a:buClr>
                <a:schemeClr val="bg2"/>
              </a:buClr>
              <a:buSzTx/>
              <a:buFont typeface="Wingdings" panose="05000000000000000000" pitchFamily="2" charset="2"/>
              <a:buNone/>
            </a:pPr>
            <a:endParaRPr lang="en-US" altLang="en-US" sz="24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051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fld id="{358A65B6-43F4-4B8D-B38E-88387F22A6E3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97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56324" name="Text Box 9"/>
          <p:cNvSpPr txBox="1">
            <a:spLocks noChangeArrowheads="1"/>
          </p:cNvSpPr>
          <p:nvPr/>
        </p:nvSpPr>
        <p:spPr bwMode="auto">
          <a:xfrm>
            <a:off x="7772400" y="16764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Times New Roman" panose="02020603050405020304" pitchFamily="18" charset="0"/>
            </a:endParaRPr>
          </a:p>
        </p:txBody>
      </p:sp>
      <p:pic>
        <p:nvPicPr>
          <p:cNvPr id="56327" name="Picture 1031" descr="18_Pg663_Unfigure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73" y="4583799"/>
            <a:ext cx="11058178" cy="123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41643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>
          <a:xfrm>
            <a:off x="1717675" y="228600"/>
            <a:ext cx="8153400" cy="990600"/>
          </a:xfrm>
        </p:spPr>
        <p:txBody>
          <a:bodyPr/>
          <a:lstStyle/>
          <a:p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Reactions 1 and 2 of </a:t>
            </a:r>
            <a:r>
              <a:rPr lang="en-US" altLang="en-US" sz="3600" b="1" i="1">
                <a:latin typeface="Symbol" panose="05050102010706020507" pitchFamily="18" charset="2"/>
                <a:ea typeface="ＭＳ Ｐゴシック" panose="020B0600070205080204" pitchFamily="34" charset="-128"/>
              </a:rPr>
              <a:t>b</a:t>
            </a:r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-Oxidation Cycle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09800" y="1676401"/>
            <a:ext cx="7543800" cy="4456113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4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Reaction 1 Dehydrogenation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Hydrogen atoms removed by FAD from the α and β carbons form a double bond and FADH</a:t>
            </a:r>
            <a:r>
              <a:rPr lang="en-US" altLang="en-US" sz="2400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4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Reaction 2 Hydration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H−OH adds across the double bond, the −OH on the β carbon.</a:t>
            </a:r>
          </a:p>
        </p:txBody>
      </p:sp>
      <p:sp>
        <p:nvSpPr>
          <p:cNvPr id="2051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fld id="{F745850B-A160-4F2B-A5AD-411A52BF6426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98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58372" name="Text Box 9"/>
          <p:cNvSpPr txBox="1">
            <a:spLocks noChangeArrowheads="1"/>
          </p:cNvSpPr>
          <p:nvPr/>
        </p:nvSpPr>
        <p:spPr bwMode="auto">
          <a:xfrm>
            <a:off x="7772400" y="16764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8373" name="Rectangle 13"/>
          <p:cNvSpPr>
            <a:spLocks noChangeArrowheads="1"/>
          </p:cNvSpPr>
          <p:nvPr/>
        </p:nvSpPr>
        <p:spPr bwMode="auto">
          <a:xfrm>
            <a:off x="7467600" y="5334000"/>
            <a:ext cx="2286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47906854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1717675" y="228600"/>
            <a:ext cx="8153400" cy="990600"/>
          </a:xfrm>
        </p:spPr>
        <p:txBody>
          <a:bodyPr/>
          <a:lstStyle/>
          <a:p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Reactions 1 and 2 of </a:t>
            </a:r>
            <a:r>
              <a:rPr lang="en-US" altLang="en-US" sz="3600" b="1" i="1">
                <a:latin typeface="Symbol" panose="05050102010706020507" pitchFamily="18" charset="2"/>
                <a:ea typeface="ＭＳ Ｐゴシック" panose="020B0600070205080204" pitchFamily="34" charset="-128"/>
              </a:rPr>
              <a:t>b</a:t>
            </a:r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-Oxidation Cycle</a:t>
            </a:r>
          </a:p>
        </p:txBody>
      </p:sp>
      <p:sp>
        <p:nvSpPr>
          <p:cNvPr id="2051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fld id="{2F3F47CC-AC3A-43F5-8E7F-2E550CF3DCAB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99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60420" name="Text Box 9"/>
          <p:cNvSpPr txBox="1">
            <a:spLocks noChangeArrowheads="1"/>
          </p:cNvSpPr>
          <p:nvPr/>
        </p:nvSpPr>
        <p:spPr bwMode="auto">
          <a:xfrm>
            <a:off x="7772400" y="16764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0421" name="Rectangle 13"/>
          <p:cNvSpPr>
            <a:spLocks noChangeArrowheads="1"/>
          </p:cNvSpPr>
          <p:nvPr/>
        </p:nvSpPr>
        <p:spPr bwMode="auto">
          <a:xfrm>
            <a:off x="7467600" y="5334000"/>
            <a:ext cx="2286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endParaRPr lang="en-US" altLang="en-US" sz="1800"/>
          </a:p>
        </p:txBody>
      </p:sp>
      <p:pic>
        <p:nvPicPr>
          <p:cNvPr id="60424" name="Picture 1032" descr="18_15_Figure_1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1981201"/>
            <a:ext cx="4918075" cy="414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584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3550</Words>
  <Application>Microsoft Office PowerPoint</Application>
  <PresentationFormat>Widescreen</PresentationFormat>
  <Paragraphs>1094</Paragraphs>
  <Slides>105</Slides>
  <Notes>88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105</vt:i4>
      </vt:variant>
    </vt:vector>
  </HeadingPairs>
  <TitlesOfParts>
    <vt:vector size="116" baseType="lpstr">
      <vt:lpstr>ＭＳ Ｐゴシック</vt:lpstr>
      <vt:lpstr>ＭＳ Ｐゴシック</vt:lpstr>
      <vt:lpstr>ヒラギノ角ゴ Pro W3</vt:lpstr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Bio-Rad Structure</vt:lpstr>
      <vt:lpstr>Chapter 12  Food as Fuel—An Overview of Metabolism</vt:lpstr>
      <vt:lpstr>Metabolism</vt:lpstr>
      <vt:lpstr>Stages of Metabolism</vt:lpstr>
      <vt:lpstr>Stages of Metabolism</vt:lpstr>
      <vt:lpstr>Cell Structure and Metabolism</vt:lpstr>
      <vt:lpstr>Cell Components and Function</vt:lpstr>
      <vt:lpstr>ATP and Energy</vt:lpstr>
      <vt:lpstr>Hydrolysis of ATP</vt:lpstr>
      <vt:lpstr>Learning Check</vt:lpstr>
      <vt:lpstr>Solution</vt:lpstr>
      <vt:lpstr>Stage 1: Digestion of Carbohydrates</vt:lpstr>
      <vt:lpstr>Stage 1: Digestion of Carbohydrates</vt:lpstr>
      <vt:lpstr>Carbohydrate Digestion</vt:lpstr>
      <vt:lpstr>Digestion of Fats</vt:lpstr>
      <vt:lpstr>Digestion of Triacylglycerols</vt:lpstr>
      <vt:lpstr>PowerPoint Presentation</vt:lpstr>
      <vt:lpstr>Digestion of Proteins</vt:lpstr>
      <vt:lpstr>Digestion of Proteins</vt:lpstr>
      <vt:lpstr>PowerPoint Presentation</vt:lpstr>
      <vt:lpstr>Learning Check</vt:lpstr>
      <vt:lpstr>Solution</vt:lpstr>
      <vt:lpstr>Oxidation and Reduction </vt:lpstr>
      <vt:lpstr>Metabolic Pathways:  Oxidation and Reduction </vt:lpstr>
      <vt:lpstr>Coenzyme NAD+</vt:lpstr>
      <vt:lpstr>Structure of Coenzyme NAD+</vt:lpstr>
      <vt:lpstr>NAD+ Participates in Oxidation</vt:lpstr>
      <vt:lpstr>Coenzyme FAD</vt:lpstr>
      <vt:lpstr>Structure of Coenzyme FAD</vt:lpstr>
      <vt:lpstr>Structure of Coenzyme FAD</vt:lpstr>
      <vt:lpstr>Coenzyme A</vt:lpstr>
      <vt:lpstr>Structure of Coenzyme A</vt:lpstr>
      <vt:lpstr>Coenzyme A: Synthesis of Acetyl CoA</vt:lpstr>
      <vt:lpstr>Learning Check</vt:lpstr>
      <vt:lpstr>Solution</vt:lpstr>
      <vt:lpstr>Types of Metabolic Reactions</vt:lpstr>
      <vt:lpstr>Stage 2: Glycolysis</vt:lpstr>
      <vt:lpstr>Glycolysis: Energy Investment</vt:lpstr>
      <vt:lpstr>Glycolysis: Energy Investment</vt:lpstr>
      <vt:lpstr>Glycolysis: Energy Investment</vt:lpstr>
      <vt:lpstr>Glycolysis: Energy Investment</vt:lpstr>
      <vt:lpstr>Glycolysis: Energy Production</vt:lpstr>
      <vt:lpstr>Glycolysis: Energy Production</vt:lpstr>
      <vt:lpstr>Glycolysis: Energy Production</vt:lpstr>
      <vt:lpstr>Glycolysis: Energy Production</vt:lpstr>
      <vt:lpstr>Glycolysis: Energy Production</vt:lpstr>
      <vt:lpstr>Glycolysis: Overall Reaction</vt:lpstr>
      <vt:lpstr>PowerPoint Presentation</vt:lpstr>
      <vt:lpstr>Learning Check</vt:lpstr>
      <vt:lpstr>Solution</vt:lpstr>
      <vt:lpstr>Pyruvate: Aerobic Conditions</vt:lpstr>
      <vt:lpstr>Pyruvate: Anaerobic Conditions</vt:lpstr>
      <vt:lpstr>Pyruvate Pathways, Aerobic and Anaerobic</vt:lpstr>
      <vt:lpstr>Glycolysis—From Hydrolysis Products to Common Metabolites</vt:lpstr>
      <vt:lpstr>Lactate in Muscles</vt:lpstr>
      <vt:lpstr>Learning Check</vt:lpstr>
      <vt:lpstr>Solution</vt:lpstr>
      <vt:lpstr>Citric Acid Cycle </vt:lpstr>
      <vt:lpstr>Citric Acid Cycle Overview</vt:lpstr>
      <vt:lpstr>Citric Acid  Cycle</vt:lpstr>
      <vt:lpstr>Reaction 1: Formation of Citrate</vt:lpstr>
      <vt:lpstr>Reaction 2: Isomerization to Isocitrate</vt:lpstr>
      <vt:lpstr>Summary of Reactions 1 and 2</vt:lpstr>
      <vt:lpstr>Reaction 3: 1st Oxidative Decarboxylation </vt:lpstr>
      <vt:lpstr>Reaction 4: 2nd Oxidative Decarboxylation </vt:lpstr>
      <vt:lpstr>Summary of Reactions 3 and 4</vt:lpstr>
      <vt:lpstr>Reaction 5: Hydrolysis</vt:lpstr>
      <vt:lpstr>Reaction 6: Dehydrogenation</vt:lpstr>
      <vt:lpstr>Summary of Reactions 5 and 6</vt:lpstr>
      <vt:lpstr>Reaction 7: Hydration of Fumarate</vt:lpstr>
      <vt:lpstr>Reaction 8: Dehydrogenation</vt:lpstr>
      <vt:lpstr>Summary of Reactions 7 and 8</vt:lpstr>
      <vt:lpstr>Summary of the Citric Acid Cycle</vt:lpstr>
      <vt:lpstr>Overall Chemical Reaction for the Citric Acid Cycle</vt:lpstr>
      <vt:lpstr>Learning Check</vt:lpstr>
      <vt:lpstr>Solution</vt:lpstr>
      <vt:lpstr>Stage 3 Electron Transport</vt:lpstr>
      <vt:lpstr>Electron Carriers</vt:lpstr>
      <vt:lpstr>Electron Transport Chain</vt:lpstr>
      <vt:lpstr>Enzyme Complex I</vt:lpstr>
      <vt:lpstr>Enzyme Complex II</vt:lpstr>
      <vt:lpstr>Enzyme Complex III</vt:lpstr>
      <vt:lpstr>Enzyme Complex IV</vt:lpstr>
      <vt:lpstr>Oxidative Phosphorylation</vt:lpstr>
      <vt:lpstr>Oxidative Phosphorylation</vt:lpstr>
      <vt:lpstr>ATP Synthesis</vt:lpstr>
      <vt:lpstr>ATP from Glycolysis</vt:lpstr>
      <vt:lpstr>ATP from Glycolysis</vt:lpstr>
      <vt:lpstr>ATP from Oxidation of Two Pyruvates</vt:lpstr>
      <vt:lpstr>ATP from the Citric Acid Cycle</vt:lpstr>
      <vt:lpstr>ATP from the Complete Oxidation of Glucose</vt:lpstr>
      <vt:lpstr>The Complete Oxidation of Glucose</vt:lpstr>
      <vt:lpstr>Learning Check</vt:lpstr>
      <vt:lpstr>Solution</vt:lpstr>
      <vt:lpstr>Learning Check</vt:lpstr>
      <vt:lpstr>Solution</vt:lpstr>
      <vt:lpstr>b Oxidation of Fatty Acids</vt:lpstr>
      <vt:lpstr>Fatty Acid Activation</vt:lpstr>
      <vt:lpstr>Reactions 1 and 2 of b-Oxidation Cycle</vt:lpstr>
      <vt:lpstr>Reactions 1 and 2 of b-Oxidation Cycle</vt:lpstr>
      <vt:lpstr>Reaction 3 of b-Oxidation Cycle</vt:lpstr>
      <vt:lpstr>Reactions 3 of b-Oxidation Cycle</vt:lpstr>
      <vt:lpstr>Reaction 4 of b-Oxidation Cycle</vt:lpstr>
      <vt:lpstr>Reaction 4 of b-Oxidation Cycle</vt:lpstr>
      <vt:lpstr>Learning Check</vt:lpstr>
      <vt:lpstr>Solution</vt:lpstr>
    </vt:vector>
  </TitlesOfParts>
  <Company>GCCCD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12  Food as Fuel—An Overview of Metabolism</dc:title>
  <dc:creator>Martin Larter</dc:creator>
  <cp:lastModifiedBy>Martin Larter</cp:lastModifiedBy>
  <cp:revision>14</cp:revision>
  <dcterms:created xsi:type="dcterms:W3CDTF">2017-05-03T17:21:53Z</dcterms:created>
  <dcterms:modified xsi:type="dcterms:W3CDTF">2017-05-03T18:27:20Z</dcterms:modified>
</cp:coreProperties>
</file>